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5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E1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805" autoAdjust="0"/>
  </p:normalViewPr>
  <p:slideViewPr>
    <p:cSldViewPr snapToGrid="0" snapToObjects="1">
      <p:cViewPr varScale="1">
        <p:scale>
          <a:sx n="112" d="100"/>
          <a:sy n="112" d="100"/>
        </p:scale>
        <p:origin x="97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F1FF1B-98FD-3148-AC8D-A757F789AFEC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2110D8CA-E57F-E043-81BB-AAD66E8B676B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PT" dirty="0" smtClean="0"/>
            <a:t>Recursos geológicos</a:t>
          </a:r>
          <a:endParaRPr lang="pt-PT" dirty="0"/>
        </a:p>
      </dgm:t>
    </dgm:pt>
    <dgm:pt modelId="{49132138-DAAC-C14C-826F-81C68C36769D}" type="parTrans" cxnId="{7E5D6AFB-07EA-594F-A5B5-FB73E9FF94C4}">
      <dgm:prSet/>
      <dgm:spPr/>
      <dgm:t>
        <a:bodyPr/>
        <a:lstStyle/>
        <a:p>
          <a:endParaRPr lang="pt-PT"/>
        </a:p>
      </dgm:t>
    </dgm:pt>
    <dgm:pt modelId="{35884F01-7EA6-9D43-A11C-35CF36141857}" type="sibTrans" cxnId="{7E5D6AFB-07EA-594F-A5B5-FB73E9FF94C4}">
      <dgm:prSet/>
      <dgm:spPr/>
      <dgm:t>
        <a:bodyPr/>
        <a:lstStyle/>
        <a:p>
          <a:endParaRPr lang="pt-PT"/>
        </a:p>
      </dgm:t>
    </dgm:pt>
    <dgm:pt modelId="{BF87D3DE-321D-1D42-AA23-262933DE1740}">
      <dgm:prSet phldrT="[Text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pt-PT" dirty="0" smtClean="0"/>
            <a:t>Recursos pedológicos</a:t>
          </a:r>
          <a:endParaRPr lang="pt-PT" dirty="0"/>
        </a:p>
      </dgm:t>
    </dgm:pt>
    <dgm:pt modelId="{5CB52B86-DEB8-DE41-B9C8-D927FD71E5E3}" type="parTrans" cxnId="{63FAC5BD-10DC-E441-9065-35325E6EBFEE}">
      <dgm:prSet/>
      <dgm:spPr/>
      <dgm:t>
        <a:bodyPr/>
        <a:lstStyle/>
        <a:p>
          <a:endParaRPr lang="pt-PT"/>
        </a:p>
      </dgm:t>
    </dgm:pt>
    <dgm:pt modelId="{3DA0BDAB-9B4D-174C-A09D-ACC3CD8EAADB}" type="sibTrans" cxnId="{63FAC5BD-10DC-E441-9065-35325E6EBFEE}">
      <dgm:prSet/>
      <dgm:spPr/>
      <dgm:t>
        <a:bodyPr/>
        <a:lstStyle/>
        <a:p>
          <a:endParaRPr lang="pt-PT"/>
        </a:p>
      </dgm:t>
    </dgm:pt>
    <dgm:pt modelId="{E25BE92C-52A6-0344-A367-FDF788A4B68C}">
      <dgm:prSet phldrT="[Text]"/>
      <dgm:spPr/>
      <dgm:t>
        <a:bodyPr/>
        <a:lstStyle/>
        <a:p>
          <a:r>
            <a:rPr lang="pt-PT" dirty="0" smtClean="0"/>
            <a:t>Recursos hídricos</a:t>
          </a:r>
          <a:endParaRPr lang="pt-PT" dirty="0"/>
        </a:p>
      </dgm:t>
    </dgm:pt>
    <dgm:pt modelId="{C906EB52-C475-5B47-B518-85541C5565AB}" type="parTrans" cxnId="{924FB5CD-A160-0444-A6D1-7931CBA3F35F}">
      <dgm:prSet/>
      <dgm:spPr/>
      <dgm:t>
        <a:bodyPr/>
        <a:lstStyle/>
        <a:p>
          <a:endParaRPr lang="pt-PT"/>
        </a:p>
      </dgm:t>
    </dgm:pt>
    <dgm:pt modelId="{7278FB87-7D6E-FE4B-84E0-218B6FFD7C19}" type="sibTrans" cxnId="{924FB5CD-A160-0444-A6D1-7931CBA3F35F}">
      <dgm:prSet/>
      <dgm:spPr/>
      <dgm:t>
        <a:bodyPr/>
        <a:lstStyle/>
        <a:p>
          <a:endParaRPr lang="pt-PT"/>
        </a:p>
      </dgm:t>
    </dgm:pt>
    <dgm:pt modelId="{F20D96A6-2FE9-644B-B851-E63838BFAD20}">
      <dgm:prSet phldrT="[Text]"/>
      <dgm:spPr>
        <a:solidFill>
          <a:srgbClr val="2DE112"/>
        </a:solidFill>
      </dgm:spPr>
      <dgm:t>
        <a:bodyPr/>
        <a:lstStyle/>
        <a:p>
          <a:r>
            <a:rPr lang="pt-PT" dirty="0" smtClean="0"/>
            <a:t>Recursos biológicos</a:t>
          </a:r>
          <a:endParaRPr lang="pt-PT" dirty="0"/>
        </a:p>
      </dgm:t>
    </dgm:pt>
    <dgm:pt modelId="{14B0C6E1-6ECD-6A49-8C7B-3AF814487AE9}" type="parTrans" cxnId="{3E73624B-4023-244C-85CF-6C11E2F8946D}">
      <dgm:prSet/>
      <dgm:spPr/>
      <dgm:t>
        <a:bodyPr/>
        <a:lstStyle/>
        <a:p>
          <a:endParaRPr lang="pt-PT"/>
        </a:p>
      </dgm:t>
    </dgm:pt>
    <dgm:pt modelId="{39C6BF2F-80DB-2341-B34B-7F18BEC0C404}" type="sibTrans" cxnId="{3E73624B-4023-244C-85CF-6C11E2F8946D}">
      <dgm:prSet/>
      <dgm:spPr/>
      <dgm:t>
        <a:bodyPr/>
        <a:lstStyle/>
        <a:p>
          <a:endParaRPr lang="pt-PT"/>
        </a:p>
      </dgm:t>
    </dgm:pt>
    <dgm:pt modelId="{36FEA888-D886-4048-B8D1-900EF031E725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PT" dirty="0" smtClean="0"/>
            <a:t>Recursos climáticos</a:t>
          </a:r>
          <a:endParaRPr lang="pt-PT" dirty="0"/>
        </a:p>
      </dgm:t>
    </dgm:pt>
    <dgm:pt modelId="{B986B541-528C-7C42-999D-86129E753DA6}" type="parTrans" cxnId="{002505D7-60C2-F745-BC41-DC14E677AC3A}">
      <dgm:prSet/>
      <dgm:spPr/>
      <dgm:t>
        <a:bodyPr/>
        <a:lstStyle/>
        <a:p>
          <a:endParaRPr lang="pt-PT"/>
        </a:p>
      </dgm:t>
    </dgm:pt>
    <dgm:pt modelId="{A33842EF-FEA7-BD43-93C4-121A7B05FCCB}" type="sibTrans" cxnId="{002505D7-60C2-F745-BC41-DC14E677AC3A}">
      <dgm:prSet/>
      <dgm:spPr/>
      <dgm:t>
        <a:bodyPr/>
        <a:lstStyle/>
        <a:p>
          <a:endParaRPr lang="pt-PT"/>
        </a:p>
      </dgm:t>
    </dgm:pt>
    <dgm:pt modelId="{D2EE4F84-F68A-084F-B8EF-63C2FAE4E1D2}" type="pres">
      <dgm:prSet presAssocID="{20F1FF1B-98FD-3148-AC8D-A757F789AF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F451D016-1A8A-6846-BB14-E1D88749F01C}" type="pres">
      <dgm:prSet presAssocID="{2110D8CA-E57F-E043-81BB-AAD66E8B676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4932A345-0158-1B45-9494-23390A7E17AD}" type="pres">
      <dgm:prSet presAssocID="{35884F01-7EA6-9D43-A11C-35CF36141857}" presName="sibTrans" presStyleCnt="0"/>
      <dgm:spPr/>
    </dgm:pt>
    <dgm:pt modelId="{09065598-FCF3-4A41-A808-658681575388}" type="pres">
      <dgm:prSet presAssocID="{BF87D3DE-321D-1D42-AA23-262933DE174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41330B80-2A01-3C49-A3EA-B32C2ACDBED1}" type="pres">
      <dgm:prSet presAssocID="{3DA0BDAB-9B4D-174C-A09D-ACC3CD8EAADB}" presName="sibTrans" presStyleCnt="0"/>
      <dgm:spPr/>
    </dgm:pt>
    <dgm:pt modelId="{66AC5D4C-5C40-B74A-A8A8-4DB19B986FD5}" type="pres">
      <dgm:prSet presAssocID="{E25BE92C-52A6-0344-A367-FDF788A4B68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6BDA31C-89F7-E646-8096-4C932BB37BAD}" type="pres">
      <dgm:prSet presAssocID="{7278FB87-7D6E-FE4B-84E0-218B6FFD7C19}" presName="sibTrans" presStyleCnt="0"/>
      <dgm:spPr/>
    </dgm:pt>
    <dgm:pt modelId="{21355679-B420-244F-B142-8871FC22A382}" type="pres">
      <dgm:prSet presAssocID="{F20D96A6-2FE9-644B-B851-E63838BFAD2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045944C-7A1A-F842-8EFA-8620832556C3}" type="pres">
      <dgm:prSet presAssocID="{39C6BF2F-80DB-2341-B34B-7F18BEC0C404}" presName="sibTrans" presStyleCnt="0"/>
      <dgm:spPr/>
    </dgm:pt>
    <dgm:pt modelId="{E8B2C6A8-D820-5748-8787-1EEEF983AB0A}" type="pres">
      <dgm:prSet presAssocID="{36FEA888-D886-4048-B8D1-900EF031E72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D02E2053-EEC9-2D43-B8FA-1D449B5C232B}" type="presOf" srcId="{F20D96A6-2FE9-644B-B851-E63838BFAD20}" destId="{21355679-B420-244F-B142-8871FC22A382}" srcOrd="0" destOrd="0" presId="urn:microsoft.com/office/officeart/2005/8/layout/default"/>
    <dgm:cxn modelId="{56A81511-3ACA-C44D-B373-50AA25099AD7}" type="presOf" srcId="{BF87D3DE-321D-1D42-AA23-262933DE1740}" destId="{09065598-FCF3-4A41-A808-658681575388}" srcOrd="0" destOrd="0" presId="urn:microsoft.com/office/officeart/2005/8/layout/default"/>
    <dgm:cxn modelId="{63FAC5BD-10DC-E441-9065-35325E6EBFEE}" srcId="{20F1FF1B-98FD-3148-AC8D-A757F789AFEC}" destId="{BF87D3DE-321D-1D42-AA23-262933DE1740}" srcOrd="1" destOrd="0" parTransId="{5CB52B86-DEB8-DE41-B9C8-D927FD71E5E3}" sibTransId="{3DA0BDAB-9B4D-174C-A09D-ACC3CD8EAADB}"/>
    <dgm:cxn modelId="{D2E59726-73AC-ED4E-9330-F00532B03814}" type="presOf" srcId="{E25BE92C-52A6-0344-A367-FDF788A4B68C}" destId="{66AC5D4C-5C40-B74A-A8A8-4DB19B986FD5}" srcOrd="0" destOrd="0" presId="urn:microsoft.com/office/officeart/2005/8/layout/default"/>
    <dgm:cxn modelId="{421D620A-24CC-504A-8B38-BD586DF18C6B}" type="presOf" srcId="{20F1FF1B-98FD-3148-AC8D-A757F789AFEC}" destId="{D2EE4F84-F68A-084F-B8EF-63C2FAE4E1D2}" srcOrd="0" destOrd="0" presId="urn:microsoft.com/office/officeart/2005/8/layout/default"/>
    <dgm:cxn modelId="{7E5D6AFB-07EA-594F-A5B5-FB73E9FF94C4}" srcId="{20F1FF1B-98FD-3148-AC8D-A757F789AFEC}" destId="{2110D8CA-E57F-E043-81BB-AAD66E8B676B}" srcOrd="0" destOrd="0" parTransId="{49132138-DAAC-C14C-826F-81C68C36769D}" sibTransId="{35884F01-7EA6-9D43-A11C-35CF36141857}"/>
    <dgm:cxn modelId="{002505D7-60C2-F745-BC41-DC14E677AC3A}" srcId="{20F1FF1B-98FD-3148-AC8D-A757F789AFEC}" destId="{36FEA888-D886-4048-B8D1-900EF031E725}" srcOrd="4" destOrd="0" parTransId="{B986B541-528C-7C42-999D-86129E753DA6}" sibTransId="{A33842EF-FEA7-BD43-93C4-121A7B05FCCB}"/>
    <dgm:cxn modelId="{FEC262AD-1B7A-0B42-8687-1C1B23DF846B}" type="presOf" srcId="{2110D8CA-E57F-E043-81BB-AAD66E8B676B}" destId="{F451D016-1A8A-6846-BB14-E1D88749F01C}" srcOrd="0" destOrd="0" presId="urn:microsoft.com/office/officeart/2005/8/layout/default"/>
    <dgm:cxn modelId="{3E73624B-4023-244C-85CF-6C11E2F8946D}" srcId="{20F1FF1B-98FD-3148-AC8D-A757F789AFEC}" destId="{F20D96A6-2FE9-644B-B851-E63838BFAD20}" srcOrd="3" destOrd="0" parTransId="{14B0C6E1-6ECD-6A49-8C7B-3AF814487AE9}" sibTransId="{39C6BF2F-80DB-2341-B34B-7F18BEC0C404}"/>
    <dgm:cxn modelId="{9C78A807-E219-DE46-A62C-FE9BE7716D21}" type="presOf" srcId="{36FEA888-D886-4048-B8D1-900EF031E725}" destId="{E8B2C6A8-D820-5748-8787-1EEEF983AB0A}" srcOrd="0" destOrd="0" presId="urn:microsoft.com/office/officeart/2005/8/layout/default"/>
    <dgm:cxn modelId="{924FB5CD-A160-0444-A6D1-7931CBA3F35F}" srcId="{20F1FF1B-98FD-3148-AC8D-A757F789AFEC}" destId="{E25BE92C-52A6-0344-A367-FDF788A4B68C}" srcOrd="2" destOrd="0" parTransId="{C906EB52-C475-5B47-B518-85541C5565AB}" sibTransId="{7278FB87-7D6E-FE4B-84E0-218B6FFD7C19}"/>
    <dgm:cxn modelId="{2E1C4927-C21C-8B42-85B5-3B5A759DC4AD}" type="presParOf" srcId="{D2EE4F84-F68A-084F-B8EF-63C2FAE4E1D2}" destId="{F451D016-1A8A-6846-BB14-E1D88749F01C}" srcOrd="0" destOrd="0" presId="urn:microsoft.com/office/officeart/2005/8/layout/default"/>
    <dgm:cxn modelId="{10FDB490-FDC9-034E-A81F-9E0540D49D03}" type="presParOf" srcId="{D2EE4F84-F68A-084F-B8EF-63C2FAE4E1D2}" destId="{4932A345-0158-1B45-9494-23390A7E17AD}" srcOrd="1" destOrd="0" presId="urn:microsoft.com/office/officeart/2005/8/layout/default"/>
    <dgm:cxn modelId="{464825E5-3D1C-AD41-8B72-86F8DE815101}" type="presParOf" srcId="{D2EE4F84-F68A-084F-B8EF-63C2FAE4E1D2}" destId="{09065598-FCF3-4A41-A808-658681575388}" srcOrd="2" destOrd="0" presId="urn:microsoft.com/office/officeart/2005/8/layout/default"/>
    <dgm:cxn modelId="{272AB393-2CBB-3840-81FD-A310322C40BA}" type="presParOf" srcId="{D2EE4F84-F68A-084F-B8EF-63C2FAE4E1D2}" destId="{41330B80-2A01-3C49-A3EA-B32C2ACDBED1}" srcOrd="3" destOrd="0" presId="urn:microsoft.com/office/officeart/2005/8/layout/default"/>
    <dgm:cxn modelId="{468D8867-EB0B-D44E-9F5E-6DE80369C898}" type="presParOf" srcId="{D2EE4F84-F68A-084F-B8EF-63C2FAE4E1D2}" destId="{66AC5D4C-5C40-B74A-A8A8-4DB19B986FD5}" srcOrd="4" destOrd="0" presId="urn:microsoft.com/office/officeart/2005/8/layout/default"/>
    <dgm:cxn modelId="{7003BD02-C048-7844-A51F-89FAD2663872}" type="presParOf" srcId="{D2EE4F84-F68A-084F-B8EF-63C2FAE4E1D2}" destId="{26BDA31C-89F7-E646-8096-4C932BB37BAD}" srcOrd="5" destOrd="0" presId="urn:microsoft.com/office/officeart/2005/8/layout/default"/>
    <dgm:cxn modelId="{CC1F7921-D754-7D4B-9805-9E5269216F53}" type="presParOf" srcId="{D2EE4F84-F68A-084F-B8EF-63C2FAE4E1D2}" destId="{21355679-B420-244F-B142-8871FC22A382}" srcOrd="6" destOrd="0" presId="urn:microsoft.com/office/officeart/2005/8/layout/default"/>
    <dgm:cxn modelId="{A9434F31-CBA7-5949-BA55-EC054866CBA4}" type="presParOf" srcId="{D2EE4F84-F68A-084F-B8EF-63C2FAE4E1D2}" destId="{3045944C-7A1A-F842-8EFA-8620832556C3}" srcOrd="7" destOrd="0" presId="urn:microsoft.com/office/officeart/2005/8/layout/default"/>
    <dgm:cxn modelId="{E097B7BC-54F0-B143-BF9D-43096AA4B090}" type="presParOf" srcId="{D2EE4F84-F68A-084F-B8EF-63C2FAE4E1D2}" destId="{E8B2C6A8-D820-5748-8787-1EEEF983AB0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1D016-1A8A-6846-BB14-E1D88749F01C}">
      <dsp:nvSpPr>
        <dsp:cNvPr id="0" name=""/>
        <dsp:cNvSpPr/>
      </dsp:nvSpPr>
      <dsp:spPr>
        <a:xfrm>
          <a:off x="841635" y="248"/>
          <a:ext cx="1587251" cy="952351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kern="1200" dirty="0" smtClean="0"/>
            <a:t>Recursos geológicos</a:t>
          </a:r>
          <a:endParaRPr lang="pt-PT" sz="2200" kern="1200" dirty="0"/>
        </a:p>
      </dsp:txBody>
      <dsp:txXfrm>
        <a:off x="841635" y="248"/>
        <a:ext cx="1587251" cy="952351"/>
      </dsp:txXfrm>
    </dsp:sp>
    <dsp:sp modelId="{09065598-FCF3-4A41-A808-658681575388}">
      <dsp:nvSpPr>
        <dsp:cNvPr id="0" name=""/>
        <dsp:cNvSpPr/>
      </dsp:nvSpPr>
      <dsp:spPr>
        <a:xfrm>
          <a:off x="2587612" y="248"/>
          <a:ext cx="1587251" cy="952351"/>
        </a:xfrm>
        <a:prstGeom prst="rect">
          <a:avLst/>
        </a:prstGeom>
        <a:solidFill>
          <a:schemeClr val="bg2">
            <a:lumMod val="2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kern="1200" dirty="0" smtClean="0"/>
            <a:t>Recursos pedológicos</a:t>
          </a:r>
          <a:endParaRPr lang="pt-PT" sz="2200" kern="1200" dirty="0"/>
        </a:p>
      </dsp:txBody>
      <dsp:txXfrm>
        <a:off x="2587612" y="248"/>
        <a:ext cx="1587251" cy="952351"/>
      </dsp:txXfrm>
    </dsp:sp>
    <dsp:sp modelId="{66AC5D4C-5C40-B74A-A8A8-4DB19B986FD5}">
      <dsp:nvSpPr>
        <dsp:cNvPr id="0" name=""/>
        <dsp:cNvSpPr/>
      </dsp:nvSpPr>
      <dsp:spPr>
        <a:xfrm>
          <a:off x="841635" y="1111324"/>
          <a:ext cx="1587251" cy="95235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kern="1200" dirty="0" smtClean="0"/>
            <a:t>Recursos hídricos</a:t>
          </a:r>
          <a:endParaRPr lang="pt-PT" sz="2200" kern="1200" dirty="0"/>
        </a:p>
      </dsp:txBody>
      <dsp:txXfrm>
        <a:off x="841635" y="1111324"/>
        <a:ext cx="1587251" cy="952351"/>
      </dsp:txXfrm>
    </dsp:sp>
    <dsp:sp modelId="{21355679-B420-244F-B142-8871FC22A382}">
      <dsp:nvSpPr>
        <dsp:cNvPr id="0" name=""/>
        <dsp:cNvSpPr/>
      </dsp:nvSpPr>
      <dsp:spPr>
        <a:xfrm>
          <a:off x="2587612" y="1111324"/>
          <a:ext cx="1587251" cy="952351"/>
        </a:xfrm>
        <a:prstGeom prst="rect">
          <a:avLst/>
        </a:prstGeom>
        <a:solidFill>
          <a:srgbClr val="2DE11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kern="1200" dirty="0" smtClean="0"/>
            <a:t>Recursos biológicos</a:t>
          </a:r>
          <a:endParaRPr lang="pt-PT" sz="2200" kern="1200" dirty="0"/>
        </a:p>
      </dsp:txBody>
      <dsp:txXfrm>
        <a:off x="2587612" y="1111324"/>
        <a:ext cx="1587251" cy="952351"/>
      </dsp:txXfrm>
    </dsp:sp>
    <dsp:sp modelId="{E8B2C6A8-D820-5748-8787-1EEEF983AB0A}">
      <dsp:nvSpPr>
        <dsp:cNvPr id="0" name=""/>
        <dsp:cNvSpPr/>
      </dsp:nvSpPr>
      <dsp:spPr>
        <a:xfrm>
          <a:off x="1714624" y="2222400"/>
          <a:ext cx="1587251" cy="952351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kern="1200" dirty="0" smtClean="0"/>
            <a:t>Recursos climáticos</a:t>
          </a:r>
          <a:endParaRPr lang="pt-PT" sz="2200" kern="1200" dirty="0"/>
        </a:p>
      </dsp:txBody>
      <dsp:txXfrm>
        <a:off x="1714624" y="2222400"/>
        <a:ext cx="1587251" cy="9523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6/16/2014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472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6/16/2014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42725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6/16/2014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77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6/16/2014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858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6/16/2014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416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6/16/2014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230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6/16/2014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5870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6/16/2014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2761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6/16/2014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51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6/16/2014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485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8C4A-BAF2-9B4A-998A-52E0BE8FC20D}" type="datetimeFigureOut">
              <a:rPr lang="en-US" smtClean="0"/>
              <a:t>6/16/2014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78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78C4A-BAF2-9B4A-998A-52E0BE8FC20D}" type="datetimeFigureOut">
              <a:rPr lang="en-US" smtClean="0"/>
              <a:t>6/16/2014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7147B-6C25-B54B-8019-DE7452D010D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90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 smtClean="0"/>
              <a:t>Ciências Naturais</a:t>
            </a:r>
            <a:endParaRPr lang="pt-PT" dirty="0"/>
          </a:p>
          <a:p>
            <a:r>
              <a:rPr lang="pt-PT" dirty="0" smtClean="0"/>
              <a:t>8.</a:t>
            </a:r>
            <a:r>
              <a:rPr lang="pt-PT" baseline="30000" dirty="0" smtClean="0"/>
              <a:t>o</a:t>
            </a:r>
            <a:r>
              <a:rPr lang="pt-PT" dirty="0" smtClean="0"/>
              <a:t> ano de escolaridade</a:t>
            </a:r>
            <a:endParaRPr lang="pt-PT" dirty="0"/>
          </a:p>
        </p:txBody>
      </p:sp>
      <p:pic>
        <p:nvPicPr>
          <p:cNvPr id="6" name="Picture 5" descr="logoPE_20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327650"/>
            <a:ext cx="3257550" cy="990600"/>
          </a:xfrm>
          <a:prstGeom prst="rect">
            <a:avLst/>
          </a:prstGeom>
        </p:spPr>
      </p:pic>
      <p:pic>
        <p:nvPicPr>
          <p:cNvPr id="7" name="Picture 6" descr="VTER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49" y="1460434"/>
            <a:ext cx="3406775" cy="242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9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>
                <a:solidFill>
                  <a:srgbClr val="000090"/>
                </a:solidFill>
              </a:rPr>
              <a:t>Recursos energéticos: </a:t>
            </a:r>
            <a:r>
              <a:rPr lang="pt-PT" b="1" dirty="0" smtClean="0">
                <a:solidFill>
                  <a:srgbClr val="000090"/>
                </a:solidFill>
              </a:rPr>
              <a:t>biomassa</a:t>
            </a:r>
            <a:endParaRPr lang="pt-PT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PT" dirty="0" smtClean="0"/>
              <a:t>Os subprodutos </a:t>
            </a:r>
            <a:r>
              <a:rPr lang="pt-PT" dirty="0"/>
              <a:t>da </a:t>
            </a:r>
            <a:r>
              <a:rPr lang="pt-PT" dirty="0">
                <a:solidFill>
                  <a:schemeClr val="accent6">
                    <a:lumMod val="75000"/>
                  </a:schemeClr>
                </a:solidFill>
              </a:rPr>
              <a:t>pecuária</a:t>
            </a:r>
            <a:r>
              <a:rPr lang="pt-PT" dirty="0"/>
              <a:t>, da </a:t>
            </a:r>
            <a:r>
              <a:rPr lang="pt-PT" dirty="0">
                <a:solidFill>
                  <a:srgbClr val="E46C0A"/>
                </a:solidFill>
              </a:rPr>
              <a:t>agricultura</a:t>
            </a:r>
            <a:r>
              <a:rPr lang="pt-PT" dirty="0"/>
              <a:t>, da </a:t>
            </a:r>
            <a:r>
              <a:rPr lang="pt-PT" dirty="0">
                <a:solidFill>
                  <a:srgbClr val="E46C0A"/>
                </a:solidFill>
              </a:rPr>
              <a:t>floresta</a:t>
            </a:r>
            <a:r>
              <a:rPr lang="pt-PT" dirty="0"/>
              <a:t> ou da </a:t>
            </a:r>
            <a:r>
              <a:rPr lang="pt-PT" dirty="0">
                <a:solidFill>
                  <a:srgbClr val="E46C0A"/>
                </a:solidFill>
              </a:rPr>
              <a:t>indústria da madeira </a:t>
            </a:r>
            <a:r>
              <a:rPr lang="pt-PT" dirty="0"/>
              <a:t>constituem matérias-primas – </a:t>
            </a:r>
            <a:r>
              <a:rPr lang="pt-PT" b="1" dirty="0">
                <a:solidFill>
                  <a:srgbClr val="0000FF"/>
                </a:solidFill>
              </a:rPr>
              <a:t>biomassa</a:t>
            </a:r>
            <a:r>
              <a:rPr lang="pt-PT" dirty="0">
                <a:solidFill>
                  <a:srgbClr val="0000FF"/>
                </a:solidFill>
              </a:rPr>
              <a:t> </a:t>
            </a:r>
            <a:r>
              <a:rPr lang="pt-PT" dirty="0"/>
              <a:t>– para a produção de eletricidade e energia térmica. </a:t>
            </a:r>
            <a:endParaRPr lang="pt-PT" dirty="0" smtClean="0"/>
          </a:p>
          <a:p>
            <a:r>
              <a:rPr lang="pt-PT" dirty="0" smtClean="0"/>
              <a:t>A </a:t>
            </a:r>
            <a:r>
              <a:rPr lang="pt-PT" dirty="0"/>
              <a:t>biomassa pode ser usada diretamente como combustível –</a:t>
            </a:r>
            <a:r>
              <a:rPr lang="pt-PT" dirty="0">
                <a:solidFill>
                  <a:srgbClr val="0000FF"/>
                </a:solidFill>
              </a:rPr>
              <a:t>biodiesel</a:t>
            </a:r>
            <a:r>
              <a:rPr lang="pt-PT" dirty="0"/>
              <a:t> – ou produzir um gás combustível – </a:t>
            </a:r>
            <a:r>
              <a:rPr lang="pt-PT" dirty="0">
                <a:solidFill>
                  <a:srgbClr val="0000FF"/>
                </a:solidFill>
              </a:rPr>
              <a:t>biogás</a:t>
            </a:r>
            <a:r>
              <a:rPr lang="pt-PT" dirty="0"/>
              <a:t>. </a:t>
            </a:r>
            <a:endParaRPr lang="pt-PT" dirty="0" smtClean="0"/>
          </a:p>
          <a:p>
            <a:r>
              <a:rPr lang="pt-PT" dirty="0" smtClean="0"/>
              <a:t>É um </a:t>
            </a:r>
            <a:r>
              <a:rPr lang="pt-PT" b="1" dirty="0" smtClean="0"/>
              <a:t>recurso energético renovável</a:t>
            </a:r>
            <a:r>
              <a:rPr lang="pt-PT" dirty="0" smtClean="0"/>
              <a:t>.</a:t>
            </a:r>
            <a:endParaRPr lang="en-US" dirty="0"/>
          </a:p>
        </p:txBody>
      </p:sp>
      <p:pic>
        <p:nvPicPr>
          <p:cNvPr id="4" name="Picture 3" descr="shutterstock_1137928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88" y="2061986"/>
            <a:ext cx="3937001" cy="2624667"/>
          </a:xfrm>
          <a:prstGeom prst="rect">
            <a:avLst/>
          </a:prstGeom>
        </p:spPr>
      </p:pic>
      <p:pic>
        <p:nvPicPr>
          <p:cNvPr id="5" name="Picture 4" descr="shutterstock_3614668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001" y="3534246"/>
            <a:ext cx="3457222" cy="2304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38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xmlns:p14="http://schemas.microsoft.com/office/powerpoint/2010/main"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>
                <a:solidFill>
                  <a:srgbClr val="000090"/>
                </a:solidFill>
              </a:rPr>
              <a:t>Recursos não energéticos: </a:t>
            </a:r>
            <a:r>
              <a:rPr lang="pt-PT" b="1" dirty="0" smtClean="0">
                <a:solidFill>
                  <a:srgbClr val="000090"/>
                </a:solidFill>
              </a:rPr>
              <a:t>recursos minerais</a:t>
            </a:r>
            <a:endParaRPr lang="pt-PT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864431"/>
            <a:ext cx="4340578" cy="3951288"/>
          </a:xfrm>
        </p:spPr>
        <p:txBody>
          <a:bodyPr>
            <a:noAutofit/>
          </a:bodyPr>
          <a:lstStyle/>
          <a:p>
            <a:r>
              <a:rPr lang="pt-PT" b="1" dirty="0"/>
              <a:t>R</a:t>
            </a:r>
            <a:r>
              <a:rPr lang="pt-PT" b="1" dirty="0" smtClean="0"/>
              <a:t>ecurso </a:t>
            </a:r>
            <a:r>
              <a:rPr lang="pt-PT" b="1" dirty="0"/>
              <a:t>mineral</a:t>
            </a:r>
            <a:r>
              <a:rPr lang="pt-PT" dirty="0"/>
              <a:t> é uma </a:t>
            </a:r>
            <a:r>
              <a:rPr lang="pt-PT" dirty="0">
                <a:solidFill>
                  <a:srgbClr val="3366FF"/>
                </a:solidFill>
              </a:rPr>
              <a:t>concentração de rochas e de minerais na crosta </a:t>
            </a:r>
            <a:r>
              <a:rPr lang="pt-PT" dirty="0" smtClean="0">
                <a:solidFill>
                  <a:srgbClr val="3366FF"/>
                </a:solidFill>
              </a:rPr>
              <a:t>terrestre</a:t>
            </a:r>
            <a:r>
              <a:rPr lang="pt-PT" dirty="0" smtClean="0"/>
              <a:t>. Ex.:</a:t>
            </a:r>
          </a:p>
          <a:p>
            <a:pPr lvl="1"/>
            <a:r>
              <a:rPr lang="pt-PT" sz="1800" dirty="0" smtClean="0"/>
              <a:t>Granito</a:t>
            </a:r>
          </a:p>
          <a:p>
            <a:pPr lvl="1"/>
            <a:r>
              <a:rPr lang="pt-PT" sz="1800" dirty="0" smtClean="0"/>
              <a:t>Calcário </a:t>
            </a:r>
          </a:p>
          <a:p>
            <a:pPr lvl="1"/>
            <a:r>
              <a:rPr lang="pt-PT" sz="1800" dirty="0" smtClean="0"/>
              <a:t>Ferro</a:t>
            </a:r>
          </a:p>
          <a:p>
            <a:pPr lvl="1"/>
            <a:r>
              <a:rPr lang="pt-PT" sz="1800" dirty="0" smtClean="0"/>
              <a:t>Cobre</a:t>
            </a:r>
          </a:p>
          <a:p>
            <a:r>
              <a:rPr lang="pt-PT" dirty="0" smtClean="0"/>
              <a:t>Podem ser:</a:t>
            </a:r>
          </a:p>
          <a:p>
            <a:pPr lvl="1"/>
            <a:r>
              <a:rPr lang="pt-PT" sz="1800" b="1" dirty="0" smtClean="0">
                <a:solidFill>
                  <a:srgbClr val="3366FF"/>
                </a:solidFill>
              </a:rPr>
              <a:t>recursos </a:t>
            </a:r>
            <a:r>
              <a:rPr lang="pt-PT" sz="1800" b="1" dirty="0">
                <a:solidFill>
                  <a:srgbClr val="3366FF"/>
                </a:solidFill>
              </a:rPr>
              <a:t>minerais metálicos</a:t>
            </a:r>
            <a:r>
              <a:rPr lang="pt-PT" sz="1800" dirty="0"/>
              <a:t>, como o ferro, o cobre e o </a:t>
            </a:r>
            <a:r>
              <a:rPr lang="pt-PT" sz="1800" dirty="0" smtClean="0"/>
              <a:t>alumínio;</a:t>
            </a:r>
          </a:p>
          <a:p>
            <a:pPr lvl="1"/>
            <a:r>
              <a:rPr lang="pt-PT" sz="1800" b="1" dirty="0" smtClean="0">
                <a:solidFill>
                  <a:srgbClr val="3366FF"/>
                </a:solidFill>
              </a:rPr>
              <a:t>recursos </a:t>
            </a:r>
            <a:r>
              <a:rPr lang="pt-PT" sz="1800" b="1" dirty="0">
                <a:solidFill>
                  <a:srgbClr val="3366FF"/>
                </a:solidFill>
              </a:rPr>
              <a:t>minerais não metálicos</a:t>
            </a:r>
            <a:r>
              <a:rPr lang="pt-PT" sz="1800" dirty="0"/>
              <a:t>, como o granito, o calcário e a areia. </a:t>
            </a:r>
            <a:endParaRPr lang="en-US" sz="1800" dirty="0"/>
          </a:p>
        </p:txBody>
      </p:sp>
      <p:pic>
        <p:nvPicPr>
          <p:cNvPr id="4" name="Picture 3" descr="shutterstock_1431244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78" y="2174875"/>
            <a:ext cx="2902643" cy="1931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20135292_MAN_F054_pag17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779" y="3505201"/>
            <a:ext cx="3019776" cy="2041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389682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>
                <a:solidFill>
                  <a:srgbClr val="000090"/>
                </a:solidFill>
              </a:rPr>
              <a:t>Recursos não energéticos: </a:t>
            </a:r>
            <a:r>
              <a:rPr lang="pt-PT" b="1" dirty="0" smtClean="0">
                <a:solidFill>
                  <a:srgbClr val="000090"/>
                </a:solidFill>
              </a:rPr>
              <a:t>recursos hídricos</a:t>
            </a:r>
            <a:endParaRPr lang="pt-PT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PT" dirty="0"/>
              <a:t>Os </a:t>
            </a:r>
            <a:r>
              <a:rPr lang="pt-PT" b="1" dirty="0"/>
              <a:t>recursos hídricos</a:t>
            </a:r>
            <a:r>
              <a:rPr lang="pt-PT" dirty="0"/>
              <a:t> </a:t>
            </a:r>
            <a:r>
              <a:rPr lang="pt-PT" dirty="0">
                <a:solidFill>
                  <a:srgbClr val="3366FF"/>
                </a:solidFill>
              </a:rPr>
              <a:t>incluem o conjunto das águas superficiais e das águas subterrâneas utilizadas pelas </a:t>
            </a:r>
            <a:r>
              <a:rPr lang="pt-PT" dirty="0" smtClean="0">
                <a:solidFill>
                  <a:srgbClr val="3366FF"/>
                </a:solidFill>
              </a:rPr>
              <a:t>populações</a:t>
            </a:r>
            <a:r>
              <a:rPr lang="pt-PT" dirty="0" smtClean="0"/>
              <a:t>.</a:t>
            </a:r>
          </a:p>
          <a:p>
            <a:r>
              <a:rPr lang="pt-PT" dirty="0" smtClean="0"/>
              <a:t>Podem classificar-se em:</a:t>
            </a:r>
          </a:p>
          <a:p>
            <a:pPr lvl="1"/>
            <a:r>
              <a:rPr lang="pt-PT" b="1" dirty="0" smtClean="0">
                <a:solidFill>
                  <a:srgbClr val="3366FF"/>
                </a:solidFill>
              </a:rPr>
              <a:t>recursos potenciais</a:t>
            </a:r>
            <a:r>
              <a:rPr lang="pt-PT" dirty="0" smtClean="0"/>
              <a:t>, que correspondem </a:t>
            </a:r>
            <a:r>
              <a:rPr lang="pt-PT" dirty="0"/>
              <a:t>à quantidade máxima de água que teoricamente é possível captar no ciclo da </a:t>
            </a:r>
            <a:r>
              <a:rPr lang="pt-PT" dirty="0" smtClean="0"/>
              <a:t>água;</a:t>
            </a:r>
          </a:p>
          <a:p>
            <a:pPr lvl="1"/>
            <a:r>
              <a:rPr lang="pt-PT" b="1" dirty="0">
                <a:solidFill>
                  <a:srgbClr val="3366FF"/>
                </a:solidFill>
              </a:rPr>
              <a:t>r</a:t>
            </a:r>
            <a:r>
              <a:rPr lang="pt-PT" b="1" dirty="0" smtClean="0">
                <a:solidFill>
                  <a:srgbClr val="3366FF"/>
                </a:solidFill>
              </a:rPr>
              <a:t>ecursos disponíveis</a:t>
            </a:r>
            <a:r>
              <a:rPr lang="pt-PT" dirty="0" smtClean="0"/>
              <a:t>, que são </a:t>
            </a:r>
            <a:r>
              <a:rPr lang="pt-PT" dirty="0"/>
              <a:t>os que, de facto, </a:t>
            </a:r>
            <a:r>
              <a:rPr lang="pt-PT" dirty="0" smtClean="0"/>
              <a:t>são acessíveis e permitem a sua utilização. </a:t>
            </a:r>
          </a:p>
          <a:p>
            <a:pPr lvl="2"/>
            <a:r>
              <a:rPr lang="pt-PT" dirty="0" smtClean="0"/>
              <a:t>Ex.: lagos e rios.</a:t>
            </a:r>
            <a:endParaRPr lang="pt-PT" dirty="0"/>
          </a:p>
          <a:p>
            <a:endParaRPr lang="en-US" dirty="0"/>
          </a:p>
        </p:txBody>
      </p:sp>
      <p:pic>
        <p:nvPicPr>
          <p:cNvPr id="4" name="Picture 3" descr="20135292_MAN_F053_pag1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54" y="2497667"/>
            <a:ext cx="3788945" cy="2562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640761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b="1" dirty="0" smtClean="0">
                <a:solidFill>
                  <a:srgbClr val="000090"/>
                </a:solidFill>
              </a:rPr>
              <a:t>Recursos </a:t>
            </a:r>
            <a:r>
              <a:rPr lang="pt-PT" b="1" dirty="0" smtClean="0">
                <a:solidFill>
                  <a:srgbClr val="3366FF"/>
                </a:solidFill>
              </a:rPr>
              <a:t>renováveis</a:t>
            </a:r>
            <a:endParaRPr lang="pt-PT" b="1" dirty="0">
              <a:solidFill>
                <a:srgbClr val="3366FF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76347"/>
          </a:xfrm>
        </p:spPr>
        <p:txBody>
          <a:bodyPr>
            <a:normAutofit fontScale="92500" lnSpcReduction="20000"/>
          </a:bodyPr>
          <a:lstStyle/>
          <a:p>
            <a:r>
              <a:rPr lang="pt-PT" dirty="0"/>
              <a:t>R</a:t>
            </a:r>
            <a:r>
              <a:rPr lang="pt-PT" dirty="0" smtClean="0"/>
              <a:t>ecursos </a:t>
            </a:r>
            <a:r>
              <a:rPr lang="pt-PT" dirty="0"/>
              <a:t>que </a:t>
            </a:r>
            <a:r>
              <a:rPr lang="pt-PT" b="1" dirty="0">
                <a:solidFill>
                  <a:srgbClr val="3366FF"/>
                </a:solidFill>
              </a:rPr>
              <a:t>podem ser usados quase infinitamente, se </a:t>
            </a:r>
            <a:r>
              <a:rPr lang="pt-PT" b="1" dirty="0" smtClean="0">
                <a:solidFill>
                  <a:srgbClr val="3366FF"/>
                </a:solidFill>
              </a:rPr>
              <a:t>explorados </a:t>
            </a:r>
            <a:r>
              <a:rPr lang="pt-PT" b="1" dirty="0">
                <a:solidFill>
                  <a:srgbClr val="3366FF"/>
                </a:solidFill>
              </a:rPr>
              <a:t>de forma sustentáve</a:t>
            </a:r>
            <a:r>
              <a:rPr lang="pt-PT" dirty="0">
                <a:solidFill>
                  <a:srgbClr val="3366FF"/>
                </a:solidFill>
              </a:rPr>
              <a:t>l</a:t>
            </a:r>
            <a:r>
              <a:rPr lang="pt-PT" dirty="0" smtClean="0"/>
              <a:t>.</a:t>
            </a:r>
          </a:p>
          <a:p>
            <a:r>
              <a:rPr lang="pt-PT" dirty="0" smtClean="0"/>
              <a:t>Se respeitados os tempos de reposição pelos ecossistemas, os </a:t>
            </a:r>
            <a:r>
              <a:rPr lang="pt-PT" dirty="0"/>
              <a:t>recursos biológicos, como as florestas e os produtos da pesca, </a:t>
            </a:r>
            <a:r>
              <a:rPr lang="pt-PT" dirty="0" smtClean="0"/>
              <a:t>são recursos renováveis.</a:t>
            </a:r>
          </a:p>
          <a:p>
            <a:r>
              <a:rPr lang="pt-PT" dirty="0" smtClean="0"/>
              <a:t>A energia </a:t>
            </a:r>
            <a:r>
              <a:rPr lang="pt-PT" dirty="0"/>
              <a:t>do </a:t>
            </a:r>
            <a:r>
              <a:rPr lang="pt-PT" dirty="0">
                <a:solidFill>
                  <a:srgbClr val="3366FF"/>
                </a:solidFill>
              </a:rPr>
              <a:t>Sol</a:t>
            </a:r>
            <a:r>
              <a:rPr lang="pt-PT" dirty="0"/>
              <a:t>, do </a:t>
            </a:r>
            <a:r>
              <a:rPr lang="pt-PT" dirty="0">
                <a:solidFill>
                  <a:srgbClr val="3366FF"/>
                </a:solidFill>
              </a:rPr>
              <a:t>vento</a:t>
            </a:r>
            <a:r>
              <a:rPr lang="pt-PT" dirty="0"/>
              <a:t> e das </a:t>
            </a:r>
            <a:r>
              <a:rPr lang="pt-PT" dirty="0" smtClean="0">
                <a:solidFill>
                  <a:srgbClr val="3366FF"/>
                </a:solidFill>
              </a:rPr>
              <a:t>ondas</a:t>
            </a:r>
            <a:r>
              <a:rPr lang="pt-PT" dirty="0"/>
              <a:t> </a:t>
            </a:r>
            <a:r>
              <a:rPr lang="pt-PT" dirty="0" smtClean="0"/>
              <a:t>pode ser considerada um recurso </a:t>
            </a:r>
            <a:r>
              <a:rPr lang="pt-PT" b="1" dirty="0" smtClean="0">
                <a:solidFill>
                  <a:srgbClr val="3366FF"/>
                </a:solidFill>
              </a:rPr>
              <a:t>inesgotável</a:t>
            </a:r>
            <a:r>
              <a:rPr lang="pt-PT" dirty="0" smtClean="0"/>
              <a:t>.</a:t>
            </a:r>
            <a:endParaRPr lang="pt-PT" dirty="0"/>
          </a:p>
          <a:p>
            <a:endParaRPr lang="pt-PT" dirty="0"/>
          </a:p>
          <a:p>
            <a:endParaRPr lang="en-US" dirty="0"/>
          </a:p>
        </p:txBody>
      </p:sp>
      <p:pic>
        <p:nvPicPr>
          <p:cNvPr id="4" name="Picture 3" descr="20135292_MAN_F055C_pag1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88" y="2503917"/>
            <a:ext cx="4423593" cy="3110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242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35292_MAN_F055H_pag1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85" y="1768979"/>
            <a:ext cx="3896551" cy="2606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b="1" dirty="0" smtClean="0">
                <a:solidFill>
                  <a:srgbClr val="000090"/>
                </a:solidFill>
              </a:rPr>
              <a:t>Recursos </a:t>
            </a:r>
            <a:r>
              <a:rPr lang="pt-PT" b="1" dirty="0" smtClean="0">
                <a:solidFill>
                  <a:srgbClr val="FF0000"/>
                </a:solidFill>
              </a:rPr>
              <a:t>não</a:t>
            </a:r>
            <a:r>
              <a:rPr lang="pt-PT" b="1" dirty="0" smtClean="0">
                <a:solidFill>
                  <a:srgbClr val="000090"/>
                </a:solidFill>
              </a:rPr>
              <a:t> </a:t>
            </a:r>
            <a:r>
              <a:rPr lang="pt-PT" b="1" dirty="0" smtClean="0">
                <a:solidFill>
                  <a:srgbClr val="3366FF"/>
                </a:solidFill>
              </a:rPr>
              <a:t>renováveis</a:t>
            </a:r>
            <a:endParaRPr lang="pt-PT" b="1" dirty="0">
              <a:solidFill>
                <a:srgbClr val="3366FF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30201" y="1876776"/>
            <a:ext cx="3515406" cy="4148667"/>
          </a:xfrm>
        </p:spPr>
        <p:txBody>
          <a:bodyPr>
            <a:normAutofit fontScale="77500" lnSpcReduction="20000"/>
          </a:bodyPr>
          <a:lstStyle/>
          <a:p>
            <a:r>
              <a:rPr lang="pt-PT" dirty="0">
                <a:solidFill>
                  <a:srgbClr val="3366FF"/>
                </a:solidFill>
              </a:rPr>
              <a:t>Recursos</a:t>
            </a:r>
            <a:r>
              <a:rPr lang="pt-PT" dirty="0"/>
              <a:t> que </a:t>
            </a:r>
            <a:r>
              <a:rPr lang="pt-PT" dirty="0">
                <a:solidFill>
                  <a:srgbClr val="3366FF"/>
                </a:solidFill>
              </a:rPr>
              <a:t>existem em </a:t>
            </a:r>
            <a:r>
              <a:rPr lang="pt-PT" dirty="0" smtClean="0">
                <a:solidFill>
                  <a:srgbClr val="3366FF"/>
                </a:solidFill>
              </a:rPr>
              <a:t>quantidades </a:t>
            </a:r>
            <a:r>
              <a:rPr lang="pt-PT" dirty="0">
                <a:solidFill>
                  <a:srgbClr val="3366FF"/>
                </a:solidFill>
              </a:rPr>
              <a:t>limitadas ou com </a:t>
            </a:r>
            <a:r>
              <a:rPr lang="pt-PT" dirty="0" smtClean="0">
                <a:solidFill>
                  <a:srgbClr val="3366FF"/>
                </a:solidFill>
              </a:rPr>
              <a:t>rapidez de </a:t>
            </a:r>
            <a:r>
              <a:rPr lang="pt-PT" dirty="0">
                <a:solidFill>
                  <a:srgbClr val="3366FF"/>
                </a:solidFill>
              </a:rPr>
              <a:t>renovação muito </a:t>
            </a:r>
            <a:r>
              <a:rPr lang="pt-PT" dirty="0" smtClean="0">
                <a:solidFill>
                  <a:srgbClr val="3366FF"/>
                </a:solidFill>
              </a:rPr>
              <a:t>lenta, inferior </a:t>
            </a:r>
            <a:r>
              <a:rPr lang="pt-PT" dirty="0">
                <a:solidFill>
                  <a:srgbClr val="3366FF"/>
                </a:solidFill>
              </a:rPr>
              <a:t>à rapidez de consumo</a:t>
            </a:r>
            <a:r>
              <a:rPr lang="pt-PT" dirty="0" smtClean="0">
                <a:solidFill>
                  <a:srgbClr val="3366FF"/>
                </a:solidFill>
              </a:rPr>
              <a:t>.</a:t>
            </a:r>
          </a:p>
          <a:p>
            <a:r>
              <a:rPr lang="pt-PT" dirty="0" smtClean="0"/>
              <a:t>Um recurso biológico, </a:t>
            </a:r>
            <a:r>
              <a:rPr lang="pt-PT" dirty="0" smtClean="0">
                <a:solidFill>
                  <a:srgbClr val="3366FF"/>
                </a:solidFill>
              </a:rPr>
              <a:t>potencialmente renovável </a:t>
            </a:r>
            <a:r>
              <a:rPr lang="pt-PT" dirty="0">
                <a:solidFill>
                  <a:srgbClr val="3366FF"/>
                </a:solidFill>
              </a:rPr>
              <a:t> </a:t>
            </a:r>
            <a:r>
              <a:rPr lang="pt-PT" dirty="0" smtClean="0"/>
              <a:t>(ex.: recursos pesqueiros), </a:t>
            </a:r>
            <a:r>
              <a:rPr lang="pt-PT" dirty="0" smtClean="0">
                <a:solidFill>
                  <a:srgbClr val="3366FF"/>
                </a:solidFill>
              </a:rPr>
              <a:t>pode passar a não renovável </a:t>
            </a:r>
            <a:r>
              <a:rPr lang="pt-PT" dirty="0" smtClean="0"/>
              <a:t>se for utilizado numa quantidade ou rapidez superior àquela a que os ecossistemas conseguem repor.</a:t>
            </a:r>
            <a:endParaRPr lang="pt-PT" dirty="0"/>
          </a:p>
          <a:p>
            <a:pPr marL="400050" lvl="1" indent="0">
              <a:buNone/>
            </a:pPr>
            <a:r>
              <a:rPr lang="pt-PT" dirty="0"/>
              <a:t>Ex</a:t>
            </a:r>
            <a:r>
              <a:rPr lang="pt-PT" dirty="0" smtClean="0"/>
              <a:t>.</a:t>
            </a:r>
            <a:r>
              <a:rPr lang="pt-PT" dirty="0"/>
              <a:t>:</a:t>
            </a:r>
            <a:r>
              <a:rPr lang="pt-PT" dirty="0" smtClean="0"/>
              <a:t> </a:t>
            </a:r>
            <a:r>
              <a:rPr lang="pt-PT" dirty="0"/>
              <a:t>p</a:t>
            </a:r>
            <a:r>
              <a:rPr lang="pt-PT" dirty="0" smtClean="0"/>
              <a:t>etróleo, carvão, gás natural, </a:t>
            </a:r>
            <a:r>
              <a:rPr lang="pt-PT" dirty="0"/>
              <a:t>minerais metálicos e </a:t>
            </a:r>
            <a:r>
              <a:rPr lang="pt-PT" dirty="0" smtClean="0"/>
              <a:t>não </a:t>
            </a:r>
            <a:r>
              <a:rPr lang="pt-PT" dirty="0"/>
              <a:t>metálicos.</a:t>
            </a:r>
          </a:p>
          <a:p>
            <a:endParaRPr lang="en-US" dirty="0"/>
          </a:p>
        </p:txBody>
      </p:sp>
      <p:pic>
        <p:nvPicPr>
          <p:cNvPr id="4" name="Picture 3" descr="shutterstock_154268066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6"/>
          <a:stretch/>
        </p:blipFill>
        <p:spPr>
          <a:xfrm>
            <a:off x="5773473" y="3513843"/>
            <a:ext cx="2826278" cy="2093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722997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>
                <a:solidFill>
                  <a:srgbClr val="000090"/>
                </a:solidFill>
              </a:rPr>
              <a:t>Um recurso pode pertencer a diferentes categorias?</a:t>
            </a:r>
            <a:endParaRPr lang="pt-PT" dirty="0">
              <a:solidFill>
                <a:srgbClr val="000090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half" idx="2"/>
          </p:nvPr>
        </p:nvSpPr>
        <p:spPr>
          <a:xfrm>
            <a:off x="217311" y="1841501"/>
            <a:ext cx="3839633" cy="4487332"/>
          </a:xfrm>
        </p:spPr>
        <p:txBody>
          <a:bodyPr>
            <a:normAutofit fontScale="92500" lnSpcReduction="20000"/>
          </a:bodyPr>
          <a:lstStyle/>
          <a:p>
            <a:r>
              <a:rPr lang="pt-PT" dirty="0" smtClean="0"/>
              <a:t>Um mesmo recurso </a:t>
            </a:r>
            <a:r>
              <a:rPr lang="pt-PT" dirty="0" smtClean="0">
                <a:solidFill>
                  <a:srgbClr val="3366FF"/>
                </a:solidFill>
              </a:rPr>
              <a:t>pode ser classificado de diferentes modos, consoante o uso humano que lhe é dado</a:t>
            </a:r>
            <a:r>
              <a:rPr lang="pt-PT" dirty="0" smtClean="0"/>
              <a:t>. </a:t>
            </a:r>
          </a:p>
          <a:p>
            <a:pPr marL="0" indent="0">
              <a:buNone/>
            </a:pPr>
            <a:r>
              <a:rPr lang="pt-PT" dirty="0"/>
              <a:t> </a:t>
            </a:r>
            <a:r>
              <a:rPr lang="pt-PT" dirty="0" smtClean="0"/>
              <a:t>    </a:t>
            </a:r>
            <a:r>
              <a:rPr lang="pt-PT" dirty="0" smtClean="0"/>
              <a:t>Ex</a:t>
            </a:r>
            <a:r>
              <a:rPr lang="pt-PT" dirty="0" smtClean="0"/>
              <a:t>.:</a:t>
            </a:r>
          </a:p>
          <a:p>
            <a:pPr lvl="1"/>
            <a:r>
              <a:rPr lang="pt-PT" dirty="0" smtClean="0"/>
              <a:t>A água dos rios pode ser classificada de recurso hídrico mas também de recurso energético.</a:t>
            </a:r>
          </a:p>
          <a:p>
            <a:pPr lvl="1"/>
            <a:r>
              <a:rPr lang="pt-PT" dirty="0" smtClean="0"/>
              <a:t>O urânio, embora sendo um recurso mineral, usado, por exemplo, no fabrico de cápsulas de munições, também é um recurso energético utilizado na obtenção de energia nuclear. </a:t>
            </a:r>
            <a:endParaRPr lang="pt-PT" dirty="0"/>
          </a:p>
        </p:txBody>
      </p:sp>
      <p:pic>
        <p:nvPicPr>
          <p:cNvPr id="3" name="Picture 2" descr="20135292_MAN_F047_pag1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33" y="1976966"/>
            <a:ext cx="3951111" cy="1979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20135292_MAN_F018E_pag14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5" b="31638"/>
          <a:stretch/>
        </p:blipFill>
        <p:spPr>
          <a:xfrm>
            <a:off x="4699001" y="3178912"/>
            <a:ext cx="4143022" cy="252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4504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9130" y="2882388"/>
            <a:ext cx="8229600" cy="1143000"/>
          </a:xfrm>
        </p:spPr>
        <p:txBody>
          <a:bodyPr>
            <a:noAutofit/>
          </a:bodyPr>
          <a:lstStyle/>
          <a:p>
            <a:r>
              <a:rPr lang="pt-PT" sz="11500" b="1" dirty="0" smtClean="0">
                <a:solidFill>
                  <a:srgbClr val="000090"/>
                </a:solidFill>
              </a:rPr>
              <a:t>FIM</a:t>
            </a:r>
            <a:endParaRPr lang="pt-PT" sz="11500" b="1" dirty="0">
              <a:solidFill>
                <a:srgbClr val="000090"/>
              </a:solidFill>
            </a:endParaRPr>
          </a:p>
        </p:txBody>
      </p:sp>
      <p:pic>
        <p:nvPicPr>
          <p:cNvPr id="9" name="Picture 8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169" y="4985052"/>
            <a:ext cx="1646654" cy="1317323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638246"/>
            <a:ext cx="4432300" cy="802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PT" sz="1600" b="1" dirty="0" smtClean="0"/>
              <a:t>DOMÍNIO: Sustentabilidade na Terra</a:t>
            </a:r>
          </a:p>
          <a:p>
            <a:pPr algn="l"/>
            <a:r>
              <a:rPr lang="pt-PT" sz="1400" dirty="0" smtClean="0"/>
              <a:t>SUBDOMÍNIO – Gestão sustentável dos recursos</a:t>
            </a:r>
            <a:r>
              <a:rPr lang="pt-PT" sz="1800" dirty="0" smtClean="0"/>
              <a:t>	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41390" y="1277009"/>
            <a:ext cx="3971323" cy="1024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Objetivo geral:</a:t>
            </a:r>
          </a:p>
          <a:p>
            <a:pPr algn="l"/>
            <a:r>
              <a:rPr lang="pt-PT" sz="1400" b="1" dirty="0" smtClean="0"/>
              <a:t>13. </a:t>
            </a:r>
            <a:r>
              <a:rPr lang="pt-PT" sz="1400" dirty="0" smtClean="0"/>
              <a:t>Compreender a classificação dos recursos naturais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253564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xmlns:p14="http://schemas.microsoft.com/office/powerpoint/2010/main"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PE_20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67" y="6427834"/>
            <a:ext cx="996950" cy="303166"/>
          </a:xfrm>
          <a:prstGeom prst="rect">
            <a:avLst/>
          </a:prstGeom>
        </p:spPr>
      </p:pic>
      <p:pic>
        <p:nvPicPr>
          <p:cNvPr id="7" name="Picture 6" descr="VTER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3" y="161222"/>
            <a:ext cx="1390447" cy="99005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" y="2709332"/>
            <a:ext cx="4143376" cy="1354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1" dirty="0" smtClean="0">
                <a:solidFill>
                  <a:srgbClr val="0000FF"/>
                </a:solidFill>
              </a:rPr>
              <a:t>13. Compreender a classificação dos recursos naturais</a:t>
            </a:r>
            <a:endParaRPr lang="pt-PT" sz="4000" b="1" dirty="0">
              <a:solidFill>
                <a:srgbClr val="0000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2100" y="1974852"/>
            <a:ext cx="1295400" cy="459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800" dirty="0" smtClean="0"/>
              <a:t>OBJETIVO:</a:t>
            </a:r>
            <a:endParaRPr lang="pt-PT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77359" y="317314"/>
            <a:ext cx="4432300" cy="802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PT" sz="1600" b="1" dirty="0" smtClean="0"/>
              <a:t>DOMÍNIO: Sustentabilidade na Terra</a:t>
            </a:r>
          </a:p>
          <a:p>
            <a:pPr algn="l"/>
            <a:r>
              <a:rPr lang="pt-PT" sz="1400" dirty="0" smtClean="0"/>
              <a:t>SUBDOMÍNIO – Gestão sustentável dos recursos</a:t>
            </a:r>
            <a:r>
              <a:rPr lang="pt-PT" sz="1800" dirty="0" smtClean="0"/>
              <a:t>	</a:t>
            </a:r>
          </a:p>
        </p:txBody>
      </p:sp>
      <p:sp>
        <p:nvSpPr>
          <p:cNvPr id="3" name="Hexagon 2"/>
          <p:cNvSpPr/>
          <p:nvPr/>
        </p:nvSpPr>
        <p:spPr>
          <a:xfrm>
            <a:off x="4127500" y="2709332"/>
            <a:ext cx="2529417" cy="2004001"/>
          </a:xfrm>
          <a:prstGeom prst="hexagon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/>
          <p:cNvSpPr/>
          <p:nvPr/>
        </p:nvSpPr>
        <p:spPr>
          <a:xfrm>
            <a:off x="6180659" y="3711333"/>
            <a:ext cx="2529417" cy="2004001"/>
          </a:xfrm>
          <a:prstGeom prst="hexagon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/>
          <p:cNvSpPr/>
          <p:nvPr/>
        </p:nvSpPr>
        <p:spPr>
          <a:xfrm>
            <a:off x="6157383" y="1707332"/>
            <a:ext cx="2529417" cy="2004001"/>
          </a:xfrm>
          <a:prstGeom prst="hexagon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/>
          <p:cNvSpPr/>
          <p:nvPr/>
        </p:nvSpPr>
        <p:spPr>
          <a:xfrm>
            <a:off x="4143376" y="4726999"/>
            <a:ext cx="2529417" cy="2004001"/>
          </a:xfrm>
          <a:prstGeom prst="hexagon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33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728" y="2935175"/>
            <a:ext cx="8229600" cy="1143000"/>
          </a:xfrm>
        </p:spPr>
        <p:txBody>
          <a:bodyPr>
            <a:normAutofit/>
          </a:bodyPr>
          <a:lstStyle/>
          <a:p>
            <a:r>
              <a:rPr lang="pt-PT" b="1" dirty="0" smtClean="0">
                <a:solidFill>
                  <a:srgbClr val="000090"/>
                </a:solidFill>
              </a:rPr>
              <a:t>Classificação dos recursos naturais</a:t>
            </a:r>
            <a:endParaRPr lang="pt-PT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7200" y="248989"/>
            <a:ext cx="2624945" cy="2830023"/>
            <a:chOff x="4127500" y="1707332"/>
            <a:chExt cx="4582576" cy="5023668"/>
          </a:xfrm>
        </p:grpSpPr>
        <p:sp>
          <p:nvSpPr>
            <p:cNvPr id="5" name="Hexagon 4"/>
            <p:cNvSpPr/>
            <p:nvPr/>
          </p:nvSpPr>
          <p:spPr>
            <a:xfrm>
              <a:off x="4127500" y="2709332"/>
              <a:ext cx="2529417" cy="2004001"/>
            </a:xfrm>
            <a:prstGeom prst="hexagon">
              <a:avLst/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/>
            <p:cNvSpPr/>
            <p:nvPr/>
          </p:nvSpPr>
          <p:spPr>
            <a:xfrm>
              <a:off x="6180659" y="3711333"/>
              <a:ext cx="2529417" cy="2004001"/>
            </a:xfrm>
            <a:prstGeom prst="hexagon">
              <a:avLst/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/>
            <p:cNvSpPr/>
            <p:nvPr/>
          </p:nvSpPr>
          <p:spPr>
            <a:xfrm>
              <a:off x="6157383" y="1707332"/>
              <a:ext cx="2529417" cy="2004001"/>
            </a:xfrm>
            <a:prstGeom prst="hexagon">
              <a:avLst/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/>
            <p:cNvSpPr/>
            <p:nvPr/>
          </p:nvSpPr>
          <p:spPr>
            <a:xfrm>
              <a:off x="4143376" y="4726999"/>
              <a:ext cx="2529417" cy="2004001"/>
            </a:xfrm>
            <a:prstGeom prst="hexagon">
              <a:avLst/>
            </a:prstGeom>
            <a:blipFill rotWithShape="1">
              <a:blip r:embed="rId6"/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93083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35292_MAN_F048_pag17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7" r="51164"/>
          <a:stretch/>
        </p:blipFill>
        <p:spPr>
          <a:xfrm>
            <a:off x="4418716" y="2018301"/>
            <a:ext cx="2523452" cy="2098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b="1" dirty="0" smtClean="0">
                <a:solidFill>
                  <a:srgbClr val="000090"/>
                </a:solidFill>
              </a:rPr>
              <a:t>O que se entende por </a:t>
            </a:r>
            <a:br>
              <a:rPr lang="pt-PT" b="1" dirty="0" smtClean="0">
                <a:solidFill>
                  <a:srgbClr val="000090"/>
                </a:solidFill>
              </a:rPr>
            </a:br>
            <a:r>
              <a:rPr lang="pt-PT" b="1" dirty="0" smtClean="0">
                <a:solidFill>
                  <a:srgbClr val="3366FF"/>
                </a:solidFill>
              </a:rPr>
              <a:t>recurso natural</a:t>
            </a:r>
            <a:r>
              <a:rPr lang="pt-PT" b="1" dirty="0" smtClean="0">
                <a:solidFill>
                  <a:srgbClr val="000090"/>
                </a:solidFill>
              </a:rPr>
              <a:t>?</a:t>
            </a:r>
            <a:endParaRPr lang="pt-PT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pt-PT" b="1" dirty="0"/>
              <a:t>R</a:t>
            </a:r>
            <a:r>
              <a:rPr lang="pt-PT" b="1" dirty="0" smtClean="0"/>
              <a:t>ecurso </a:t>
            </a:r>
            <a:r>
              <a:rPr lang="pt-PT" b="1" dirty="0"/>
              <a:t>natural</a:t>
            </a:r>
            <a:r>
              <a:rPr lang="pt-PT" dirty="0"/>
              <a:t> pode ser definido como </a:t>
            </a:r>
            <a:r>
              <a:rPr lang="pt-PT" dirty="0">
                <a:solidFill>
                  <a:srgbClr val="3366FF"/>
                </a:solidFill>
              </a:rPr>
              <a:t>uma forma de energia ou de matéria disponível na Terra e que pode ser utilizada pelo ser humano</a:t>
            </a:r>
            <a:r>
              <a:rPr lang="pt-PT" dirty="0"/>
              <a:t>. </a:t>
            </a:r>
            <a:endParaRPr lang="pt-PT" dirty="0" smtClean="0"/>
          </a:p>
          <a:p>
            <a:r>
              <a:rPr lang="pt-PT" dirty="0" smtClean="0"/>
              <a:t>Exemplos </a:t>
            </a:r>
            <a:r>
              <a:rPr lang="pt-PT" dirty="0"/>
              <a:t>d</a:t>
            </a:r>
            <a:r>
              <a:rPr lang="pt-PT" dirty="0" smtClean="0"/>
              <a:t>e recursos naturais:</a:t>
            </a:r>
          </a:p>
          <a:p>
            <a:pPr lvl="1"/>
            <a:r>
              <a:rPr lang="pt-PT" dirty="0" smtClean="0"/>
              <a:t>Sol e força do vento</a:t>
            </a:r>
          </a:p>
          <a:p>
            <a:pPr lvl="1"/>
            <a:r>
              <a:rPr lang="pt-PT" dirty="0" smtClean="0"/>
              <a:t> Água doce</a:t>
            </a:r>
          </a:p>
          <a:p>
            <a:pPr lvl="1"/>
            <a:r>
              <a:rPr lang="pt-PT" dirty="0" smtClean="0"/>
              <a:t>Oxigénio</a:t>
            </a:r>
          </a:p>
          <a:p>
            <a:pPr lvl="1"/>
            <a:r>
              <a:rPr lang="pt-PT" dirty="0" smtClean="0"/>
              <a:t> Árvores</a:t>
            </a:r>
            <a:endParaRPr lang="en-US" dirty="0"/>
          </a:p>
        </p:txBody>
      </p:sp>
      <p:pic>
        <p:nvPicPr>
          <p:cNvPr id="7" name="Picture 6" descr="20135292_MAN_F053_pag17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30" y="2752378"/>
            <a:ext cx="2727997" cy="1844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shutterstock_17221069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664" y="3576178"/>
            <a:ext cx="2767896" cy="1853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shutterstock_11379282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196" y="4116455"/>
            <a:ext cx="2747853" cy="1831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6770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xmlns:p14="http://schemas.microsoft.com/office/powerpoint/2010/main"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b="1" dirty="0" smtClean="0">
                <a:solidFill>
                  <a:srgbClr val="000090"/>
                </a:solidFill>
              </a:rPr>
              <a:t>Como se podem classificar os </a:t>
            </a:r>
            <a:br>
              <a:rPr lang="pt-PT" b="1" dirty="0" smtClean="0">
                <a:solidFill>
                  <a:srgbClr val="000090"/>
                </a:solidFill>
              </a:rPr>
            </a:br>
            <a:r>
              <a:rPr lang="pt-PT" b="1" dirty="0" smtClean="0">
                <a:solidFill>
                  <a:srgbClr val="3366FF"/>
                </a:solidFill>
              </a:rPr>
              <a:t>recursos naturais</a:t>
            </a:r>
            <a:r>
              <a:rPr lang="pt-PT" b="1" dirty="0" smtClean="0">
                <a:solidFill>
                  <a:srgbClr val="000090"/>
                </a:solidFill>
              </a:rPr>
              <a:t>?</a:t>
            </a:r>
            <a:endParaRPr lang="pt-PT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841501"/>
            <a:ext cx="3733800" cy="2116666"/>
          </a:xfrm>
        </p:spPr>
        <p:txBody>
          <a:bodyPr>
            <a:normAutofit/>
          </a:bodyPr>
          <a:lstStyle/>
          <a:p>
            <a:r>
              <a:rPr lang="pt-PT" dirty="0" smtClean="0"/>
              <a:t>O agrupamento dos recursos naturais em classes varia com o critério utilizado, não sendo rígido.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2"/>
          </p:nvPr>
        </p:nvSpPr>
        <p:spPr>
          <a:xfrm>
            <a:off x="3992033" y="2858294"/>
            <a:ext cx="5247217" cy="2546262"/>
          </a:xfrm>
        </p:spPr>
        <p:txBody>
          <a:bodyPr>
            <a:normAutofit/>
          </a:bodyPr>
          <a:lstStyle/>
          <a:p>
            <a:r>
              <a:rPr lang="pt-PT" dirty="0" smtClean="0"/>
              <a:t>Os recursos naturais podem </a:t>
            </a:r>
            <a:r>
              <a:rPr lang="pt-PT" b="1" dirty="0" smtClean="0"/>
              <a:t>classificar-se</a:t>
            </a:r>
            <a:r>
              <a:rPr lang="pt-PT" dirty="0"/>
              <a:t> </a:t>
            </a:r>
            <a:r>
              <a:rPr lang="pt-PT" dirty="0" smtClean="0"/>
              <a:t>quanto:</a:t>
            </a:r>
          </a:p>
          <a:p>
            <a:pPr lvl="1"/>
            <a:r>
              <a:rPr lang="pt-PT" sz="2400" dirty="0" smtClean="0"/>
              <a:t>ao </a:t>
            </a:r>
            <a:r>
              <a:rPr lang="pt-PT" sz="2400" b="1" dirty="0" smtClean="0">
                <a:solidFill>
                  <a:srgbClr val="3366FF"/>
                </a:solidFill>
              </a:rPr>
              <a:t>conteúdo</a:t>
            </a:r>
            <a:r>
              <a:rPr lang="pt-PT" sz="2400" dirty="0" smtClean="0"/>
              <a:t>;</a:t>
            </a:r>
          </a:p>
          <a:p>
            <a:pPr lvl="1"/>
            <a:r>
              <a:rPr lang="pt-PT" sz="2400" dirty="0" smtClean="0"/>
              <a:t>à </a:t>
            </a:r>
            <a:r>
              <a:rPr lang="pt-PT" sz="2400" b="1" dirty="0" smtClean="0">
                <a:solidFill>
                  <a:srgbClr val="3366FF"/>
                </a:solidFill>
              </a:rPr>
              <a:t>rapidez de renovação</a:t>
            </a:r>
            <a:r>
              <a:rPr lang="pt-PT" sz="2400" dirty="0" smtClean="0"/>
              <a:t>;</a:t>
            </a:r>
          </a:p>
          <a:p>
            <a:pPr lvl="1"/>
            <a:r>
              <a:rPr lang="pt-PT" sz="2400" dirty="0"/>
              <a:t>e</a:t>
            </a:r>
            <a:r>
              <a:rPr lang="pt-PT" sz="2400" dirty="0" smtClean="0"/>
              <a:t>m</a:t>
            </a:r>
            <a:r>
              <a:rPr lang="pt-PT" sz="2400" b="1" dirty="0" smtClean="0">
                <a:solidFill>
                  <a:srgbClr val="3366FF"/>
                </a:solidFill>
              </a:rPr>
              <a:t> </a:t>
            </a:r>
            <a:r>
              <a:rPr lang="pt-PT" sz="2400" b="1" dirty="0">
                <a:solidFill>
                  <a:srgbClr val="3366FF"/>
                </a:solidFill>
              </a:rPr>
              <a:t>e</a:t>
            </a:r>
            <a:r>
              <a:rPr lang="pt-PT" sz="2400" b="1" dirty="0" smtClean="0">
                <a:solidFill>
                  <a:srgbClr val="3366FF"/>
                </a:solidFill>
              </a:rPr>
              <a:t>nergéticos ou não energéticos</a:t>
            </a:r>
            <a:r>
              <a:rPr lang="pt-PT" sz="2400" dirty="0" smtClean="0"/>
              <a:t>.</a:t>
            </a:r>
          </a:p>
          <a:p>
            <a:pPr lvl="1"/>
            <a:endParaRPr lang="pt-PT" dirty="0"/>
          </a:p>
        </p:txBody>
      </p:sp>
      <p:grpSp>
        <p:nvGrpSpPr>
          <p:cNvPr id="7" name="Group 6"/>
          <p:cNvGrpSpPr/>
          <p:nvPr/>
        </p:nvGrpSpPr>
        <p:grpSpPr>
          <a:xfrm>
            <a:off x="1190691" y="3555500"/>
            <a:ext cx="2624945" cy="2830023"/>
            <a:chOff x="4127500" y="1707332"/>
            <a:chExt cx="4582576" cy="5023668"/>
          </a:xfrm>
        </p:grpSpPr>
        <p:sp>
          <p:nvSpPr>
            <p:cNvPr id="8" name="Hexagon 7"/>
            <p:cNvSpPr/>
            <p:nvPr/>
          </p:nvSpPr>
          <p:spPr>
            <a:xfrm>
              <a:off x="4127500" y="2709332"/>
              <a:ext cx="2529417" cy="2004001"/>
            </a:xfrm>
            <a:prstGeom prst="hexagon">
              <a:avLst/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/>
            <p:cNvSpPr/>
            <p:nvPr/>
          </p:nvSpPr>
          <p:spPr>
            <a:xfrm>
              <a:off x="6180659" y="3711333"/>
              <a:ext cx="2529417" cy="2004001"/>
            </a:xfrm>
            <a:prstGeom prst="hexagon">
              <a:avLst/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/>
            <p:cNvSpPr/>
            <p:nvPr/>
          </p:nvSpPr>
          <p:spPr>
            <a:xfrm>
              <a:off x="6157383" y="1707332"/>
              <a:ext cx="2529417" cy="2004001"/>
            </a:xfrm>
            <a:prstGeom prst="hexagon">
              <a:avLst/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/>
            <p:cNvSpPr/>
            <p:nvPr/>
          </p:nvSpPr>
          <p:spPr>
            <a:xfrm>
              <a:off x="4143376" y="4726999"/>
              <a:ext cx="2529417" cy="2004001"/>
            </a:xfrm>
            <a:prstGeom prst="hexagon">
              <a:avLst/>
            </a:prstGeom>
            <a:blipFill rotWithShape="1">
              <a:blip r:embed="rId6"/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988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xmlns:p14="http://schemas.microsoft.com/office/powerpoint/2010/main"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>
                <a:solidFill>
                  <a:srgbClr val="000090"/>
                </a:solidFill>
              </a:rPr>
              <a:t>Recursos naturais: quanto ao </a:t>
            </a:r>
            <a:r>
              <a:rPr lang="pt-PT" b="1" dirty="0" smtClean="0">
                <a:solidFill>
                  <a:srgbClr val="000090"/>
                </a:solidFill>
              </a:rPr>
              <a:t>conteúdo</a:t>
            </a:r>
            <a:endParaRPr lang="pt-PT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3117" y="1963208"/>
            <a:ext cx="8229600" cy="883708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pt-PT" smtClean="0"/>
              <a:t>Os recursos naturais podem ser classificados quanto ao </a:t>
            </a:r>
            <a:r>
              <a:rPr lang="pt-PT" sz="2800" b="1" smtClean="0">
                <a:solidFill>
                  <a:srgbClr val="000090"/>
                </a:solidFill>
              </a:rPr>
              <a:t>CONTEÚDO</a:t>
            </a:r>
            <a:r>
              <a:rPr lang="pt-PT" smtClean="0"/>
              <a:t>, isto é, os elementos que contêm:</a:t>
            </a:r>
            <a:endParaRPr lang="pt-PT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65726264"/>
              </p:ext>
            </p:extLst>
          </p:nvPr>
        </p:nvGraphicFramePr>
        <p:xfrm>
          <a:off x="1852083" y="2899834"/>
          <a:ext cx="5016500" cy="317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2450" y="3037417"/>
            <a:ext cx="19769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Rochas, minérios, águas minerais (...).</a:t>
            </a:r>
            <a:endParaRPr lang="pt-PT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314017" y="2904068"/>
            <a:ext cx="2586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Solos, incluindo elementos minerais, matéria orgânica, seres vivos do solo, ar e água.</a:t>
            </a:r>
            <a:endParaRPr lang="pt-PT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17499" y="4103888"/>
            <a:ext cx="22119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Água no seus diferentes estados e reservatórios.</a:t>
            </a:r>
            <a:endParaRPr lang="pt-PT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303433" y="4103888"/>
            <a:ext cx="2211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Seres vivos, populações ou componente biótica dos ecossistemas.</a:t>
            </a:r>
            <a:endParaRPr lang="pt-PT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3167" y="5243837"/>
            <a:ext cx="2487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Elemento ou combinação de elementos do clima – radiação solar, vento (...).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2556232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51D016-1A8A-6846-BB14-E1D88749F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065598-FCF3-4A41-A808-6586815753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AC5D4C-5C40-B74A-A8A8-4DB19B986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355679-B420-244F-B142-8871FC22A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8B2C6A8-D820-5748-8787-1EEEF983AB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 uiExpand="1">
        <p:bldSub>
          <a:bldDgm bld="one"/>
        </p:bldSub>
      </p:bldGraphic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>
                <a:solidFill>
                  <a:srgbClr val="000090"/>
                </a:solidFill>
              </a:rPr>
              <a:t>Recursos naturais: quanto </a:t>
            </a:r>
            <a:r>
              <a:rPr lang="pt-PT" dirty="0" smtClean="0">
                <a:solidFill>
                  <a:srgbClr val="000090"/>
                </a:solidFill>
              </a:rPr>
              <a:t>à </a:t>
            </a:r>
            <a:br>
              <a:rPr lang="pt-PT" dirty="0" smtClean="0">
                <a:solidFill>
                  <a:srgbClr val="000090"/>
                </a:solidFill>
              </a:rPr>
            </a:br>
            <a:r>
              <a:rPr lang="pt-PT" b="1" dirty="0" smtClean="0">
                <a:solidFill>
                  <a:srgbClr val="000090"/>
                </a:solidFill>
              </a:rPr>
              <a:t>rapidez de renovação</a:t>
            </a:r>
            <a:endParaRPr lang="pt-PT" dirty="0">
              <a:solidFill>
                <a:srgbClr val="000090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8" name="Parallelogram 7"/>
          <p:cNvSpPr/>
          <p:nvPr/>
        </p:nvSpPr>
        <p:spPr>
          <a:xfrm>
            <a:off x="984258" y="1714500"/>
            <a:ext cx="2836334" cy="3005667"/>
          </a:xfrm>
          <a:prstGeom prst="parallelogram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800" dirty="0" smtClean="0"/>
              <a:t>Recursos não renováveis</a:t>
            </a:r>
            <a:endParaRPr lang="pt-PT" sz="2800" dirty="0"/>
          </a:p>
        </p:txBody>
      </p:sp>
      <p:sp>
        <p:nvSpPr>
          <p:cNvPr id="9" name="Parallelogram 8"/>
          <p:cNvSpPr/>
          <p:nvPr/>
        </p:nvSpPr>
        <p:spPr>
          <a:xfrm>
            <a:off x="3083994" y="1714500"/>
            <a:ext cx="3287183" cy="3005667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 smtClean="0"/>
              <a:t>Recursos renováveis</a:t>
            </a:r>
            <a:endParaRPr lang="pt-PT" sz="2800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"/>
          </p:nvPr>
        </p:nvSpPr>
        <p:spPr>
          <a:xfrm>
            <a:off x="6191250" y="2328334"/>
            <a:ext cx="3130550" cy="1100665"/>
          </a:xfrm>
        </p:spPr>
        <p:txBody>
          <a:bodyPr>
            <a:normAutofit fontScale="70000" lnSpcReduction="20000"/>
          </a:bodyPr>
          <a:lstStyle/>
          <a:p>
            <a:r>
              <a:rPr lang="pt-PT" dirty="0"/>
              <a:t>Podem ser usados infinitamente </a:t>
            </a:r>
            <a:r>
              <a:rPr lang="pt-PT" dirty="0" smtClean="0"/>
              <a:t>se </a:t>
            </a:r>
            <a:r>
              <a:rPr lang="pt-PT" dirty="0"/>
              <a:t>explorados de forma sustentável</a:t>
            </a:r>
            <a:r>
              <a:rPr lang="pt-PT" dirty="0" smtClean="0"/>
              <a:t>.</a:t>
            </a:r>
          </a:p>
          <a:p>
            <a:pPr marL="0" indent="0">
              <a:buNone/>
            </a:pPr>
            <a:r>
              <a:rPr lang="pt-PT" dirty="0" smtClean="0"/>
              <a:t>       Ex</a:t>
            </a:r>
            <a:r>
              <a:rPr lang="pt-PT" dirty="0" smtClean="0"/>
              <a:t>.: recursos biológicos.</a:t>
            </a:r>
            <a:endParaRPr lang="pt-PT" dirty="0"/>
          </a:p>
          <a:p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2"/>
          </p:nvPr>
        </p:nvSpPr>
        <p:spPr>
          <a:xfrm>
            <a:off x="131244" y="4825997"/>
            <a:ext cx="3876312" cy="1703920"/>
          </a:xfrm>
        </p:spPr>
        <p:txBody>
          <a:bodyPr>
            <a:noAutofit/>
          </a:bodyPr>
          <a:lstStyle/>
          <a:p>
            <a:r>
              <a:rPr lang="pt-PT" sz="1800" dirty="0" smtClean="0"/>
              <a:t>Recursos que existem em quantidades limitadas ou com rapidez de renovação muito lenta, inferior à rapidez de consumo.</a:t>
            </a:r>
          </a:p>
          <a:p>
            <a:pPr marL="400050" lvl="1" indent="0">
              <a:buNone/>
            </a:pPr>
            <a:r>
              <a:rPr lang="pt-PT" sz="1400" dirty="0" smtClean="0"/>
              <a:t>Ex.: </a:t>
            </a:r>
            <a:r>
              <a:rPr lang="pt-PT" sz="1400" dirty="0"/>
              <a:t>c</a:t>
            </a:r>
            <a:r>
              <a:rPr lang="pt-PT" sz="1400" dirty="0" smtClean="0"/>
              <a:t>ombustíveis fósseis, minerais metálicos e não metálicos.</a:t>
            </a:r>
            <a:endParaRPr lang="pt-PT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456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xmlns:p14="http://schemas.microsoft.com/office/powerpoint/2010/main"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build="p"/>
      <p:bldP spid="12" grpId="1" build="p"/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b="1" dirty="0">
                <a:solidFill>
                  <a:srgbClr val="000090"/>
                </a:solidFill>
              </a:rPr>
              <a:t>Recursos </a:t>
            </a:r>
            <a:r>
              <a:rPr lang="pt-PT" b="1" dirty="0" smtClean="0">
                <a:solidFill>
                  <a:srgbClr val="000090"/>
                </a:solidFill>
              </a:rPr>
              <a:t>naturais </a:t>
            </a:r>
            <a:r>
              <a:rPr lang="pt-PT" b="1" dirty="0" smtClean="0">
                <a:solidFill>
                  <a:srgbClr val="E46C0A"/>
                </a:solidFill>
              </a:rPr>
              <a:t>energéticos</a:t>
            </a:r>
            <a:r>
              <a:rPr lang="pt-PT" b="1" dirty="0" smtClean="0">
                <a:solidFill>
                  <a:srgbClr val="000090"/>
                </a:solidFill>
              </a:rPr>
              <a:t> e </a:t>
            </a:r>
            <a:r>
              <a:rPr lang="pt-PT" b="1" dirty="0" smtClean="0">
                <a:solidFill>
                  <a:srgbClr val="3366FF"/>
                </a:solidFill>
              </a:rPr>
              <a:t>recursos não energéticos</a:t>
            </a:r>
            <a:endParaRPr lang="pt-PT" b="1" dirty="0">
              <a:solidFill>
                <a:srgbClr val="3366FF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76153" y="1912106"/>
            <a:ext cx="4040188" cy="3951288"/>
          </a:xfrm>
        </p:spPr>
        <p:txBody>
          <a:bodyPr>
            <a:normAutofit fontScale="92500" lnSpcReduction="10000"/>
          </a:bodyPr>
          <a:lstStyle/>
          <a:p>
            <a:r>
              <a:rPr lang="pt-PT" sz="2600" b="1" dirty="0" smtClean="0">
                <a:solidFill>
                  <a:schemeClr val="accent6">
                    <a:lumMod val="75000"/>
                  </a:schemeClr>
                </a:solidFill>
              </a:rPr>
              <a:t>Recursos energéticos</a:t>
            </a:r>
          </a:p>
          <a:p>
            <a:pPr lvl="1"/>
            <a:r>
              <a:rPr lang="pt-PT" sz="2300" dirty="0">
                <a:solidFill>
                  <a:srgbClr val="000000"/>
                </a:solidFill>
              </a:rPr>
              <a:t>R</a:t>
            </a:r>
            <a:r>
              <a:rPr lang="pt-PT" sz="2300" dirty="0" smtClean="0">
                <a:solidFill>
                  <a:srgbClr val="000000"/>
                </a:solidFill>
              </a:rPr>
              <a:t>ecursos que podem ser usados para a produção de energia.</a:t>
            </a:r>
          </a:p>
          <a:p>
            <a:pPr lvl="1"/>
            <a:r>
              <a:rPr lang="pt-PT" sz="2300" dirty="0" smtClean="0">
                <a:solidFill>
                  <a:srgbClr val="000000"/>
                </a:solidFill>
              </a:rPr>
              <a:t>São as diferentes fontes de energia usadas na sociedade humana:</a:t>
            </a:r>
          </a:p>
          <a:p>
            <a:pPr lvl="2"/>
            <a:r>
              <a:rPr lang="pt-PT" dirty="0" smtClean="0">
                <a:solidFill>
                  <a:srgbClr val="000000"/>
                </a:solidFill>
              </a:rPr>
              <a:t>Combustíveis fósseis (carvão, petróleo e gás natural)</a:t>
            </a:r>
          </a:p>
          <a:p>
            <a:pPr lvl="2"/>
            <a:r>
              <a:rPr lang="pt-PT" dirty="0" smtClean="0">
                <a:solidFill>
                  <a:srgbClr val="000000"/>
                </a:solidFill>
              </a:rPr>
              <a:t>Minerais radioativos</a:t>
            </a:r>
          </a:p>
          <a:p>
            <a:pPr lvl="2"/>
            <a:r>
              <a:rPr lang="pt-PT" dirty="0" smtClean="0">
                <a:solidFill>
                  <a:srgbClr val="000000"/>
                </a:solidFill>
              </a:rPr>
              <a:t>Geotermia</a:t>
            </a:r>
          </a:p>
          <a:p>
            <a:pPr lvl="2"/>
            <a:r>
              <a:rPr lang="pt-PT" dirty="0" smtClean="0">
                <a:solidFill>
                  <a:srgbClr val="000000"/>
                </a:solidFill>
              </a:rPr>
              <a:t>Força da água e vento</a:t>
            </a:r>
          </a:p>
          <a:p>
            <a:pPr lvl="2"/>
            <a:r>
              <a:rPr lang="pt-PT" dirty="0" smtClean="0">
                <a:solidFill>
                  <a:srgbClr val="000000"/>
                </a:solidFill>
              </a:rPr>
              <a:t>Biomassa</a:t>
            </a:r>
            <a:endParaRPr lang="pt-PT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2"/>
          </p:nvPr>
        </p:nvSpPr>
        <p:spPr>
          <a:xfrm>
            <a:off x="4668508" y="1914504"/>
            <a:ext cx="4040188" cy="2037982"/>
          </a:xfrm>
        </p:spPr>
        <p:txBody>
          <a:bodyPr>
            <a:normAutofit lnSpcReduction="10000"/>
          </a:bodyPr>
          <a:lstStyle/>
          <a:p>
            <a:r>
              <a:rPr lang="pt-PT" sz="2600" b="1" dirty="0" smtClean="0">
                <a:solidFill>
                  <a:srgbClr val="3366FF"/>
                </a:solidFill>
              </a:rPr>
              <a:t>Recursos não energéticos</a:t>
            </a:r>
          </a:p>
          <a:p>
            <a:pPr lvl="1"/>
            <a:r>
              <a:rPr lang="pt-PT" sz="2100" dirty="0">
                <a:solidFill>
                  <a:srgbClr val="000000"/>
                </a:solidFill>
              </a:rPr>
              <a:t>R</a:t>
            </a:r>
            <a:r>
              <a:rPr lang="pt-PT" sz="2100" dirty="0" smtClean="0">
                <a:solidFill>
                  <a:srgbClr val="000000"/>
                </a:solidFill>
              </a:rPr>
              <a:t>ecursos que são utilizados para outros fins diferentes da produção de energia.</a:t>
            </a:r>
          </a:p>
          <a:p>
            <a:pPr marL="857250" lvl="2" indent="0">
              <a:buNone/>
            </a:pPr>
            <a:r>
              <a:rPr lang="pt-PT" sz="1900" dirty="0" smtClean="0">
                <a:solidFill>
                  <a:srgbClr val="000000"/>
                </a:solidFill>
              </a:rPr>
              <a:t>Ex.: recursos biológicos, minerais e hídricos.</a:t>
            </a:r>
            <a:endParaRPr lang="pt-PT" sz="190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3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xmlns:p14="http://schemas.microsoft.com/office/powerpoint/2010/main"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 uiExpand="1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>
                <a:solidFill>
                  <a:srgbClr val="000090"/>
                </a:solidFill>
              </a:rPr>
              <a:t>Recursos energéticos: </a:t>
            </a:r>
            <a:r>
              <a:rPr lang="pt-PT" b="1" dirty="0" smtClean="0">
                <a:solidFill>
                  <a:srgbClr val="000090"/>
                </a:solidFill>
              </a:rPr>
              <a:t>combustíveis fósseis</a:t>
            </a:r>
            <a:endParaRPr lang="pt-PT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logo m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2" y="6148667"/>
            <a:ext cx="873125" cy="698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916025"/>
            <a:ext cx="4040188" cy="4210138"/>
          </a:xfrm>
        </p:spPr>
        <p:txBody>
          <a:bodyPr>
            <a:normAutofit fontScale="85000" lnSpcReduction="20000"/>
          </a:bodyPr>
          <a:lstStyle/>
          <a:p>
            <a:r>
              <a:rPr lang="pt-PT" dirty="0" smtClean="0"/>
              <a:t>Os</a:t>
            </a:r>
            <a:r>
              <a:rPr lang="pt-PT" b="1" dirty="0" smtClean="0">
                <a:solidFill>
                  <a:srgbClr val="0000FF"/>
                </a:solidFill>
              </a:rPr>
              <a:t> combustíveis </a:t>
            </a:r>
            <a:r>
              <a:rPr lang="pt-PT" b="1" dirty="0">
                <a:solidFill>
                  <a:srgbClr val="0000FF"/>
                </a:solidFill>
              </a:rPr>
              <a:t>fósseis </a:t>
            </a:r>
            <a:r>
              <a:rPr lang="pt-PT" dirty="0"/>
              <a:t>são recursos energéticos derivados da matéria orgânica, formados há milhões de anos e que fazem parte do ciclo do carbono. </a:t>
            </a:r>
            <a:endParaRPr lang="pt-PT" dirty="0" smtClean="0"/>
          </a:p>
          <a:p>
            <a:r>
              <a:rPr lang="pt-PT" dirty="0" smtClean="0"/>
              <a:t>Embora </a:t>
            </a:r>
            <a:r>
              <a:rPr lang="pt-PT" dirty="0"/>
              <a:t>a formação do </a:t>
            </a:r>
            <a:r>
              <a:rPr lang="pt-PT" b="1" dirty="0">
                <a:solidFill>
                  <a:srgbClr val="0000FF"/>
                </a:solidFill>
              </a:rPr>
              <a:t>carvão</a:t>
            </a:r>
            <a:r>
              <a:rPr lang="pt-PT" dirty="0"/>
              <a:t>, </a:t>
            </a:r>
            <a:r>
              <a:rPr lang="pt-PT" b="1" dirty="0">
                <a:solidFill>
                  <a:srgbClr val="0000FF"/>
                </a:solidFill>
              </a:rPr>
              <a:t>petróleo</a:t>
            </a:r>
            <a:r>
              <a:rPr lang="pt-PT" dirty="0">
                <a:solidFill>
                  <a:srgbClr val="0000FF"/>
                </a:solidFill>
              </a:rPr>
              <a:t> </a:t>
            </a:r>
            <a:r>
              <a:rPr lang="pt-PT" dirty="0"/>
              <a:t>e </a:t>
            </a:r>
            <a:r>
              <a:rPr lang="pt-PT" b="1" dirty="0">
                <a:solidFill>
                  <a:srgbClr val="0000FF"/>
                </a:solidFill>
              </a:rPr>
              <a:t>gás natural </a:t>
            </a:r>
            <a:r>
              <a:rPr lang="pt-PT" dirty="0"/>
              <a:t>tenha sido um processo lento ao longo da história da Terra, a sua </a:t>
            </a:r>
            <a:r>
              <a:rPr lang="pt-PT" b="1" dirty="0" smtClean="0"/>
              <a:t>rapidez de </a:t>
            </a:r>
            <a:r>
              <a:rPr lang="pt-PT" b="1" dirty="0"/>
              <a:t>consumo</a:t>
            </a:r>
            <a:r>
              <a:rPr lang="pt-PT" dirty="0"/>
              <a:t> tem vindo a aumentar, devido às necessidades crescentes das sociedades humanas, estando em risco de </a:t>
            </a:r>
            <a:r>
              <a:rPr lang="pt-PT" dirty="0">
                <a:solidFill>
                  <a:srgbClr val="FF0000"/>
                </a:solidFill>
              </a:rPr>
              <a:t>esgotamento</a:t>
            </a:r>
            <a:r>
              <a:rPr lang="pt-PT" dirty="0"/>
              <a:t>. </a:t>
            </a:r>
            <a:endParaRPr lang="pt-PT" dirty="0" smtClean="0"/>
          </a:p>
          <a:p>
            <a:r>
              <a:rPr lang="pt-PT" dirty="0" smtClean="0"/>
              <a:t>São </a:t>
            </a:r>
            <a:r>
              <a:rPr lang="pt-PT" b="1" dirty="0" smtClean="0"/>
              <a:t>recursos energéticos não renováveis</a:t>
            </a:r>
            <a:r>
              <a:rPr lang="pt-PT" dirty="0" smtClean="0"/>
              <a:t>.</a:t>
            </a:r>
            <a:endParaRPr lang="en-US" dirty="0"/>
          </a:p>
        </p:txBody>
      </p:sp>
      <p:pic>
        <p:nvPicPr>
          <p:cNvPr id="4" name="Picture 3" descr="20135292_MAN_F051_pag1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76" y="2483556"/>
            <a:ext cx="4506751" cy="2257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34626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7585</TotalTime>
  <Words>844</Words>
  <Application>Microsoft Office PowerPoint</Application>
  <PresentationFormat>On-screen Show (4:3)</PresentationFormat>
  <Paragraphs>92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Classificação dos recursos naturais</vt:lpstr>
      <vt:lpstr>O que se entende por  recurso natural?</vt:lpstr>
      <vt:lpstr>Como se podem classificar os  recursos naturais?</vt:lpstr>
      <vt:lpstr>Recursos naturais: quanto ao conteúdo</vt:lpstr>
      <vt:lpstr>Recursos naturais: quanto à  rapidez de renovação</vt:lpstr>
      <vt:lpstr>Recursos naturais energéticos e recursos não energéticos</vt:lpstr>
      <vt:lpstr>Recursos energéticos: combustíveis fósseis</vt:lpstr>
      <vt:lpstr>Recursos energéticos: biomassa</vt:lpstr>
      <vt:lpstr>Recursos não energéticos: recursos minerais</vt:lpstr>
      <vt:lpstr>Recursos não energéticos: recursos hídricos</vt:lpstr>
      <vt:lpstr>Recursos renováveis</vt:lpstr>
      <vt:lpstr>Recursos não renováveis</vt:lpstr>
      <vt:lpstr>Um recurso pode pertencer a diferentes categorias?</vt:lpstr>
      <vt:lpstr>FIM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Viva a Terra! </dc:title>
  <dc:creator>Rui  Santos</dc:creator>
  <cp:lastModifiedBy>Maria José Festas</cp:lastModifiedBy>
  <cp:revision>203</cp:revision>
  <dcterms:created xsi:type="dcterms:W3CDTF">2013-12-04T11:47:51Z</dcterms:created>
  <dcterms:modified xsi:type="dcterms:W3CDTF">2014-06-16T09:17:29Z</dcterms:modified>
</cp:coreProperties>
</file>