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2" r:id="rId10"/>
    <p:sldId id="259" r:id="rId11"/>
    <p:sldId id="260" r:id="rId12"/>
    <p:sldId id="261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B8B"/>
    <a:srgbClr val="D4C17A"/>
    <a:srgbClr val="B3993B"/>
    <a:srgbClr val="4BF208"/>
    <a:srgbClr val="FCE092"/>
    <a:srgbClr val="000000"/>
    <a:srgbClr val="FBE593"/>
    <a:srgbClr val="FFFFFF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8" autoAdjust="0"/>
    <p:restoredTop sz="94399" autoAdjust="0"/>
  </p:normalViewPr>
  <p:slideViewPr>
    <p:cSldViewPr snapToGrid="0">
      <p:cViewPr varScale="1">
        <p:scale>
          <a:sx n="109" d="100"/>
          <a:sy n="109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DA01A9-6F58-48DE-8EF6-27C9CE39BB2B}" type="datetimeFigureOut">
              <a:rPr lang="pt-PT"/>
              <a:pPr>
                <a:defRPr/>
              </a:pPr>
              <a:t>23-01-2017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8AA196-836D-43D2-906B-B83EA460D4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794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8AA196-836D-43D2-906B-B83EA460D475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89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867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815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180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92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53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380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1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05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480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450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393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937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374E9-931C-440D-948A-DDDF4781888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7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 userDrawn="1"/>
        </p:nvSpPr>
        <p:spPr>
          <a:xfrm>
            <a:off x="4441372" y="38100"/>
            <a:ext cx="4559754" cy="2159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pt-PT" sz="1400" dirty="0" smtClean="0">
                <a:solidFill>
                  <a:srgbClr val="7F7F7F"/>
                </a:solidFill>
                <a:latin typeface="Arial Rounded MT Bold" pitchFamily="34" charset="0"/>
              </a:rPr>
              <a:t>Transferência</a:t>
            </a:r>
            <a:r>
              <a:rPr lang="pt-PT" sz="1400" baseline="0" dirty="0" smtClean="0">
                <a:solidFill>
                  <a:srgbClr val="7F7F7F"/>
                </a:solidFill>
                <a:latin typeface="Arial Rounded MT Bold" pitchFamily="34" charset="0"/>
              </a:rPr>
              <a:t> de energia nos</a:t>
            </a:r>
            <a:r>
              <a:rPr lang="pt-PT" sz="1400" dirty="0" smtClean="0">
                <a:solidFill>
                  <a:srgbClr val="7F7F7F"/>
                </a:solidFill>
                <a:latin typeface="Arial Rounded MT Bold" pitchFamily="34" charset="0"/>
              </a:rPr>
              <a:t> ecossistemas</a:t>
            </a:r>
            <a:endParaRPr lang="pt-PT" sz="1400" dirty="0">
              <a:solidFill>
                <a:srgbClr val="7F7F7F"/>
              </a:solidFill>
              <a:latin typeface="Arial Rounded MT Bold" pitchFamily="34" charset="0"/>
            </a:endParaRPr>
          </a:p>
        </p:txBody>
      </p:sp>
      <p:sp>
        <p:nvSpPr>
          <p:cNvPr id="9" name="Fluxograma: atraso 8"/>
          <p:cNvSpPr/>
          <p:nvPr userDrawn="1"/>
        </p:nvSpPr>
        <p:spPr>
          <a:xfrm rot="5400000">
            <a:off x="357188" y="0"/>
            <a:ext cx="642938" cy="642937"/>
          </a:xfrm>
          <a:prstGeom prst="flowChartDelay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357188" y="214313"/>
            <a:ext cx="642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/>
                </a:solidFill>
                <a:latin typeface="Arial Rounded MT Bold" pitchFamily="34" charset="0"/>
              </a:rPr>
              <a:t>G1</a:t>
            </a:r>
            <a:endParaRPr lang="pt-PT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11" name="Conexão recta 10"/>
          <p:cNvCxnSpPr/>
          <p:nvPr userDrawn="1"/>
        </p:nvCxnSpPr>
        <p:spPr>
          <a:xfrm>
            <a:off x="1000125" y="285750"/>
            <a:ext cx="8143875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 userDrawn="1"/>
        </p:nvSpPr>
        <p:spPr>
          <a:xfrm rot="5400000">
            <a:off x="4357687" y="2071688"/>
            <a:ext cx="428625" cy="9144000"/>
          </a:xfrm>
          <a:prstGeom prst="rect">
            <a:avLst/>
          </a:prstGeom>
          <a:solidFill>
            <a:srgbClr val="B7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0" y="6327775"/>
            <a:ext cx="9144000" cy="49244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pt-PT" sz="2000" b="1" dirty="0" err="1">
                <a:solidFill>
                  <a:srgbClr val="262626"/>
                </a:solidFill>
                <a:latin typeface="Arial Rounded MT Bold" pitchFamily="34" charset="0"/>
              </a:rPr>
              <a:t>CienTIC</a:t>
            </a:r>
            <a:r>
              <a:rPr lang="pt-PT" sz="2000" b="1" dirty="0">
                <a:solidFill>
                  <a:srgbClr val="262626"/>
                </a:solidFill>
                <a:latin typeface="Arial Rounded MT Bold" pitchFamily="34" charset="0"/>
              </a:rPr>
              <a:t> </a:t>
            </a:r>
            <a:r>
              <a:rPr lang="pt-PT" sz="2000" b="1" dirty="0" smtClean="0">
                <a:solidFill>
                  <a:srgbClr val="262626"/>
                </a:solidFill>
                <a:latin typeface="Arial Rounded MT Bold" pitchFamily="34" charset="0"/>
              </a:rPr>
              <a:t>8</a:t>
            </a:r>
            <a:r>
              <a:rPr lang="pt-PT" sz="3200" b="1" dirty="0" smtClean="0">
                <a:solidFill>
                  <a:srgbClr val="262626"/>
                </a:solidFill>
                <a:latin typeface="Arial Rounded MT Bold" pitchFamily="34" charset="0"/>
              </a:rPr>
              <a:t> </a:t>
            </a:r>
            <a:r>
              <a:rPr lang="pt-PT" sz="1400" dirty="0">
                <a:solidFill>
                  <a:srgbClr val="262626"/>
                </a:solidFill>
                <a:latin typeface="Arial Rounded MT Bold" pitchFamily="34" charset="0"/>
              </a:rPr>
              <a:t>Ciências Naturais </a:t>
            </a:r>
            <a:r>
              <a:rPr lang="pt-PT" sz="1400" dirty="0" smtClean="0">
                <a:solidFill>
                  <a:srgbClr val="262626"/>
                </a:solidFill>
                <a:latin typeface="Arial Rounded MT Bold" pitchFamily="34" charset="0"/>
              </a:rPr>
              <a:t>- 8.</a:t>
            </a:r>
            <a:r>
              <a:rPr lang="pt-PT" sz="1400" baseline="30000" dirty="0" smtClean="0">
                <a:solidFill>
                  <a:srgbClr val="262626"/>
                </a:solidFill>
                <a:latin typeface="Arial Rounded MT Bold" pitchFamily="34" charset="0"/>
              </a:rPr>
              <a:t>o</a:t>
            </a:r>
            <a:r>
              <a:rPr lang="pt-PT" sz="1400" dirty="0" smtClean="0">
                <a:solidFill>
                  <a:srgbClr val="262626"/>
                </a:solidFill>
                <a:latin typeface="Arial Rounded MT Bold" pitchFamily="34" charset="0"/>
              </a:rPr>
              <a:t> </a:t>
            </a:r>
            <a:r>
              <a:rPr lang="pt-PT" sz="1400" dirty="0">
                <a:solidFill>
                  <a:srgbClr val="262626"/>
                </a:solidFill>
                <a:latin typeface="Arial Rounded MT Bold" pitchFamily="34" charset="0"/>
              </a:rPr>
              <a:t>ano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atraso 5"/>
          <p:cNvSpPr/>
          <p:nvPr/>
        </p:nvSpPr>
        <p:spPr>
          <a:xfrm>
            <a:off x="0" y="500063"/>
            <a:ext cx="1000125" cy="785812"/>
          </a:xfrm>
          <a:prstGeom prst="flowChartDelay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122" name="CaixaDeTexto 6"/>
          <p:cNvSpPr txBox="1">
            <a:spLocks noChangeArrowheads="1"/>
          </p:cNvSpPr>
          <p:nvPr/>
        </p:nvSpPr>
        <p:spPr bwMode="auto">
          <a:xfrm>
            <a:off x="0" y="630238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  <a:latin typeface="Arial Rounded MT Bold" pitchFamily="34" charset="0"/>
              </a:rPr>
              <a:t>G1</a:t>
            </a:r>
            <a:endParaRPr lang="pt-PT" sz="3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123" name="CaixaDeTexto 7"/>
          <p:cNvSpPr txBox="1">
            <a:spLocks noChangeArrowheads="1"/>
          </p:cNvSpPr>
          <p:nvPr/>
        </p:nvSpPr>
        <p:spPr bwMode="auto">
          <a:xfrm>
            <a:off x="0" y="2127949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PT" sz="5400" b="1" dirty="0" smtClean="0">
                <a:solidFill>
                  <a:srgbClr val="7F7F7F"/>
                </a:solidFill>
              </a:rPr>
              <a:t>Transferência de energia</a:t>
            </a:r>
          </a:p>
          <a:p>
            <a:pPr algn="ctr"/>
            <a:r>
              <a:rPr lang="pt-PT" sz="5400" b="1" dirty="0" smtClean="0">
                <a:solidFill>
                  <a:srgbClr val="7F7F7F"/>
                </a:solidFill>
              </a:rPr>
              <a:t>nos ecossistemas</a:t>
            </a:r>
            <a:endParaRPr lang="pt-PT" sz="5400" dirty="0">
              <a:solidFill>
                <a:srgbClr val="7F7F7F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 rot="5400000">
            <a:off x="3500437" y="1214438"/>
            <a:ext cx="2143125" cy="9144000"/>
          </a:xfrm>
          <a:prstGeom prst="rect">
            <a:avLst/>
          </a:prstGeom>
          <a:solidFill>
            <a:srgbClr val="B7C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125" name="CaixaDeTexto 9"/>
          <p:cNvSpPr txBox="1">
            <a:spLocks noChangeArrowheads="1"/>
          </p:cNvSpPr>
          <p:nvPr/>
        </p:nvSpPr>
        <p:spPr bwMode="auto">
          <a:xfrm>
            <a:off x="0" y="493395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PT" sz="3600" b="1" dirty="0" err="1">
                <a:solidFill>
                  <a:schemeClr val="bg1"/>
                </a:solidFill>
              </a:rPr>
              <a:t>CienTIC</a:t>
            </a:r>
            <a:r>
              <a:rPr lang="pt-PT" sz="3600" b="1" dirty="0">
                <a:solidFill>
                  <a:schemeClr val="bg1"/>
                </a:solidFill>
              </a:rPr>
              <a:t> </a:t>
            </a:r>
            <a:r>
              <a:rPr lang="pt-PT" sz="3600" b="1" dirty="0" smtClean="0">
                <a:solidFill>
                  <a:schemeClr val="bg1"/>
                </a:solidFill>
              </a:rPr>
              <a:t>8</a:t>
            </a:r>
            <a:endParaRPr lang="pt-PT" sz="3600" b="1" dirty="0">
              <a:solidFill>
                <a:schemeClr val="bg1"/>
              </a:solidFill>
            </a:endParaRPr>
          </a:p>
          <a:p>
            <a:pPr algn="ctr"/>
            <a:r>
              <a:rPr lang="pt-PT" sz="2400" dirty="0">
                <a:solidFill>
                  <a:schemeClr val="bg1"/>
                </a:solidFill>
              </a:rPr>
              <a:t>Ciências </a:t>
            </a:r>
            <a:r>
              <a:rPr lang="pt-PT" sz="2400" dirty="0" smtClean="0">
                <a:solidFill>
                  <a:schemeClr val="bg1"/>
                </a:solidFill>
              </a:rPr>
              <a:t>Naturais </a:t>
            </a:r>
            <a:r>
              <a:rPr lang="pt-PT" sz="2400" dirty="0">
                <a:solidFill>
                  <a:schemeClr val="bg1"/>
                </a:solidFill>
              </a:rPr>
              <a:t>– </a:t>
            </a:r>
            <a:r>
              <a:rPr lang="pt-PT" sz="2400" dirty="0" smtClean="0">
                <a:solidFill>
                  <a:schemeClr val="bg1"/>
                </a:solidFill>
              </a:rPr>
              <a:t>8.</a:t>
            </a:r>
            <a:r>
              <a:rPr lang="pt-PT" sz="2400" dirty="0" smtClean="0">
                <a:solidFill>
                  <a:schemeClr val="bg1"/>
                </a:solidFill>
                <a:cs typeface="Arial" charset="0"/>
              </a:rPr>
              <a:t>º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>
                <a:solidFill>
                  <a:schemeClr val="bg1"/>
                </a:solidFill>
              </a:rPr>
              <a:t>ano</a:t>
            </a:r>
          </a:p>
        </p:txBody>
      </p:sp>
      <p:pic>
        <p:nvPicPr>
          <p:cNvPr id="5126" name="Picture 10" descr="LOGO.pdf"/>
          <p:cNvPicPr>
            <a:picLocks noChangeAspect="1"/>
          </p:cNvPicPr>
          <p:nvPr/>
        </p:nvPicPr>
        <p:blipFill>
          <a:blip r:embed="rId3" cstate="print"/>
          <a:srcRect l="12044" t="34444" r="12578" b="48026"/>
          <a:stretch>
            <a:fillRect/>
          </a:stretch>
        </p:blipFill>
        <p:spPr bwMode="auto">
          <a:xfrm>
            <a:off x="3686175" y="5940425"/>
            <a:ext cx="17716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558" y="863371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8251546" y="6450013"/>
            <a:ext cx="89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10/14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8093" y="4089197"/>
            <a:ext cx="861945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2200" b="1" dirty="0" smtClean="0">
                <a:solidFill>
                  <a:srgbClr val="008000"/>
                </a:solidFill>
              </a:rPr>
              <a:t>Seres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autotróficos</a:t>
            </a:r>
            <a:r>
              <a:rPr lang="pt-PT" sz="2200" dirty="0" smtClean="0"/>
              <a:t> - São capazes de produzir o seu próprio alimento, isto é, elaboram matéria orgânica a partir de materiais inorgânicos, como a água, o dióxido de carbono e a matéria mineral, existentes  no meio. </a:t>
            </a:r>
          </a:p>
          <a:p>
            <a:pPr algn="just"/>
            <a:endParaRPr lang="pt-PT" sz="2200" dirty="0" smtClean="0"/>
          </a:p>
          <a:p>
            <a:pPr algn="just"/>
            <a:r>
              <a:rPr lang="pt-PT" sz="2200" dirty="0" smtClean="0"/>
              <a:t>As </a:t>
            </a:r>
            <a:r>
              <a:rPr lang="pt-PT" sz="2200" b="1" dirty="0" smtClean="0">
                <a:solidFill>
                  <a:srgbClr val="008000"/>
                </a:solidFill>
              </a:rPr>
              <a:t>plantas</a:t>
            </a:r>
            <a:r>
              <a:rPr lang="pt-PT" sz="2200" dirty="0" smtClean="0"/>
              <a:t> são organismos </a:t>
            </a:r>
            <a:r>
              <a:rPr lang="pt-PT" sz="2200" dirty="0" err="1" smtClean="0"/>
              <a:t>autotróficos</a:t>
            </a:r>
            <a:r>
              <a:rPr lang="pt-PT" sz="22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76" y="855879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8495" y="855879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2584420" y="3442087"/>
            <a:ext cx="1021973" cy="344488"/>
            <a:chOff x="3016017" y="4202869"/>
            <a:chExt cx="1021973" cy="344488"/>
          </a:xfrm>
        </p:grpSpPr>
        <p:sp>
          <p:nvSpPr>
            <p:cNvPr id="10" name="Rectângulo arredondado 9"/>
            <p:cNvSpPr/>
            <p:nvPr/>
          </p:nvSpPr>
          <p:spPr bwMode="auto">
            <a:xfrm>
              <a:off x="3016017" y="4202869"/>
              <a:ext cx="1021973" cy="3444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1" name="CaixaDeTexto 41"/>
            <p:cNvSpPr txBox="1">
              <a:spLocks noChangeArrowheads="1"/>
            </p:cNvSpPr>
            <p:nvPr/>
          </p:nvSpPr>
          <p:spPr bwMode="auto">
            <a:xfrm>
              <a:off x="3039142" y="4245149"/>
              <a:ext cx="991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Plantas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781190" y="3442087"/>
            <a:ext cx="1543508" cy="344488"/>
            <a:chOff x="4359859" y="5600071"/>
            <a:chExt cx="1543508" cy="344488"/>
          </a:xfrm>
        </p:grpSpPr>
        <p:sp>
          <p:nvSpPr>
            <p:cNvPr id="15" name="Rectângulo arredondado 14"/>
            <p:cNvSpPr/>
            <p:nvPr/>
          </p:nvSpPr>
          <p:spPr bwMode="auto">
            <a:xfrm>
              <a:off x="4359859" y="5600071"/>
              <a:ext cx="1543508" cy="3444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7" name="CaixaDeTexto 41"/>
            <p:cNvSpPr txBox="1">
              <a:spLocks noChangeArrowheads="1"/>
            </p:cNvSpPr>
            <p:nvPr/>
          </p:nvSpPr>
          <p:spPr bwMode="auto">
            <a:xfrm>
              <a:off x="4381805" y="5642351"/>
              <a:ext cx="151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err="1" smtClean="0">
                  <a:solidFill>
                    <a:schemeClr val="bg1"/>
                  </a:solidFill>
                </a:rPr>
                <a:t>Fitoplâncton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854342" y="1814170"/>
            <a:ext cx="95098" cy="102412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cta 19"/>
          <p:cNvCxnSpPr>
            <a:stCxn id="18" idx="2"/>
          </p:cNvCxnSpPr>
          <p:nvPr/>
        </p:nvCxnSpPr>
        <p:spPr>
          <a:xfrm rot="10800000" flipH="1" flipV="1">
            <a:off x="6854342" y="1865375"/>
            <a:ext cx="226772" cy="994867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6942124" y="1843429"/>
            <a:ext cx="950977" cy="336501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047089" y="2128837"/>
            <a:ext cx="1192036" cy="1185863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2584419" y="3442088"/>
            <a:ext cx="1021973" cy="344488"/>
            <a:chOff x="3016017" y="4202869"/>
            <a:chExt cx="1021973" cy="344488"/>
          </a:xfrm>
        </p:grpSpPr>
        <p:sp>
          <p:nvSpPr>
            <p:cNvPr id="37" name="Rectângulo arredondado 36"/>
            <p:cNvSpPr/>
            <p:nvPr/>
          </p:nvSpPr>
          <p:spPr bwMode="auto">
            <a:xfrm>
              <a:off x="3016017" y="4202869"/>
              <a:ext cx="1021973" cy="3444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38" name="CaixaDeTexto 41"/>
            <p:cNvSpPr txBox="1">
              <a:spLocks noChangeArrowheads="1"/>
            </p:cNvSpPr>
            <p:nvPr/>
          </p:nvSpPr>
          <p:spPr bwMode="auto">
            <a:xfrm>
              <a:off x="3039142" y="4245149"/>
              <a:ext cx="991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Animais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6781188" y="3442086"/>
            <a:ext cx="1543508" cy="344488"/>
            <a:chOff x="4359859" y="5600071"/>
            <a:chExt cx="1543508" cy="344488"/>
          </a:xfrm>
        </p:grpSpPr>
        <p:sp>
          <p:nvSpPr>
            <p:cNvPr id="34" name="Rectângulo arredondado 33"/>
            <p:cNvSpPr/>
            <p:nvPr/>
          </p:nvSpPr>
          <p:spPr bwMode="auto">
            <a:xfrm>
              <a:off x="4359859" y="5600071"/>
              <a:ext cx="1543508" cy="3444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35" name="CaixaDeTexto 34"/>
            <p:cNvSpPr txBox="1">
              <a:spLocks noChangeArrowheads="1"/>
            </p:cNvSpPr>
            <p:nvPr/>
          </p:nvSpPr>
          <p:spPr bwMode="auto">
            <a:xfrm>
              <a:off x="4381805" y="5642351"/>
              <a:ext cx="151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Zooplâncton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8093" y="4747565"/>
            <a:ext cx="861945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2200" b="1" dirty="0" smtClean="0">
                <a:solidFill>
                  <a:srgbClr val="008000"/>
                </a:solidFill>
              </a:rPr>
              <a:t>Seres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heterotróficos</a:t>
            </a:r>
            <a:r>
              <a:rPr lang="pt-PT" sz="2200" dirty="0" smtClean="0"/>
              <a:t> - Alimentam-se de matéria orgânica, não sendo capazes de a produzir a partir de matéria mineral. </a:t>
            </a:r>
          </a:p>
          <a:p>
            <a:pPr algn="just"/>
            <a:endParaRPr lang="pt-PT" sz="2200" dirty="0" smtClean="0"/>
          </a:p>
          <a:p>
            <a:pPr algn="just"/>
            <a:r>
              <a:rPr lang="pt-PT" sz="2200" dirty="0" smtClean="0"/>
              <a:t>Os </a:t>
            </a:r>
            <a:r>
              <a:rPr lang="pt-PT" sz="2200" b="1" dirty="0" smtClean="0">
                <a:solidFill>
                  <a:srgbClr val="008000"/>
                </a:solidFill>
              </a:rPr>
              <a:t>animais</a:t>
            </a:r>
            <a:r>
              <a:rPr lang="pt-PT" sz="2200" dirty="0" smtClean="0"/>
              <a:t> são organismos </a:t>
            </a:r>
            <a:r>
              <a:rPr lang="pt-PT" sz="2200" dirty="0" err="1" smtClean="0"/>
              <a:t>heterotróficos</a:t>
            </a:r>
            <a:r>
              <a:rPr lang="pt-PT" sz="2200" dirty="0" smtClean="0"/>
              <a:t>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992" y="849541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647" y="84885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1466" y="87028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7051852" y="1645920"/>
            <a:ext cx="95098" cy="102412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5" name="Conexão recta 14"/>
          <p:cNvCxnSpPr>
            <a:stCxn id="14" idx="2"/>
          </p:cNvCxnSpPr>
          <p:nvPr/>
        </p:nvCxnSpPr>
        <p:spPr>
          <a:xfrm rot="10800000" flipH="1" flipV="1">
            <a:off x="7051851" y="1697126"/>
            <a:ext cx="380391" cy="994868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>
            <a:stCxn id="14" idx="7"/>
          </p:cNvCxnSpPr>
          <p:nvPr/>
        </p:nvCxnSpPr>
        <p:spPr>
          <a:xfrm rot="16200000" flipH="1">
            <a:off x="7429122" y="1364818"/>
            <a:ext cx="248349" cy="840548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409039" y="1914525"/>
            <a:ext cx="1192036" cy="1185863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8251546" y="6450013"/>
            <a:ext cx="89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11/14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8093" y="4747565"/>
            <a:ext cx="861945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2200" dirty="0" smtClean="0"/>
              <a:t>Quando os seres vivos se alimentam uns dos outros, ocorre uma </a:t>
            </a:r>
            <a:r>
              <a:rPr lang="pt-PT" sz="2200" b="1" dirty="0" smtClean="0">
                <a:solidFill>
                  <a:srgbClr val="008000"/>
                </a:solidFill>
              </a:rPr>
              <a:t>transferência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de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energia</a:t>
            </a:r>
            <a:r>
              <a:rPr lang="pt-PT" sz="2200" dirty="0" smtClean="0"/>
              <a:t>.</a:t>
            </a:r>
          </a:p>
          <a:p>
            <a:pPr algn="just"/>
            <a:endParaRPr lang="pt-PT" sz="2200" dirty="0" smtClean="0"/>
          </a:p>
          <a:p>
            <a:pPr algn="just"/>
            <a:r>
              <a:rPr lang="pt-PT" sz="2200" dirty="0" smtClean="0"/>
              <a:t>O fluxo de energia é </a:t>
            </a:r>
            <a:r>
              <a:rPr lang="pt-PT" sz="2200" b="1" dirty="0" err="1" smtClean="0">
                <a:solidFill>
                  <a:srgbClr val="008000"/>
                </a:solidFill>
              </a:rPr>
              <a:t>unidirecional</a:t>
            </a:r>
            <a:r>
              <a:rPr lang="pt-PT" sz="2200" dirty="0" smtClean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840" y="86958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0744" y="86958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3453" y="86958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o 19"/>
          <p:cNvGrpSpPr/>
          <p:nvPr/>
        </p:nvGrpSpPr>
        <p:grpSpPr>
          <a:xfrm>
            <a:off x="2033624" y="541324"/>
            <a:ext cx="2626157" cy="3328415"/>
            <a:chOff x="2033624" y="541324"/>
            <a:chExt cx="2626157" cy="3328415"/>
          </a:xfrm>
        </p:grpSpPr>
        <p:sp>
          <p:nvSpPr>
            <p:cNvPr id="9" name="Arco 8"/>
            <p:cNvSpPr/>
            <p:nvPr/>
          </p:nvSpPr>
          <p:spPr>
            <a:xfrm rot="10800000" flipH="1">
              <a:off x="2033624" y="541324"/>
              <a:ext cx="2626157" cy="3255263"/>
            </a:xfrm>
            <a:prstGeom prst="arc">
              <a:avLst>
                <a:gd name="adj1" fmla="val 11997977"/>
                <a:gd name="adj2" fmla="val 773038"/>
              </a:avLst>
            </a:prstGeom>
            <a:ln w="57150" cmpd="sng">
              <a:solidFill>
                <a:schemeClr val="accent3">
                  <a:lumMod val="40000"/>
                  <a:lumOff val="60000"/>
                  <a:alpha val="80000"/>
                </a:schemeClr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2830983" y="3568315"/>
              <a:ext cx="1009499" cy="301424"/>
              <a:chOff x="2538374" y="2741699"/>
              <a:chExt cx="1009499" cy="301424"/>
            </a:xfrm>
          </p:grpSpPr>
          <p:sp>
            <p:nvSpPr>
              <p:cNvPr id="10" name="Rectângulo arredondado 9"/>
              <p:cNvSpPr/>
              <p:nvPr/>
            </p:nvSpPr>
            <p:spPr bwMode="auto">
              <a:xfrm>
                <a:off x="2538375" y="2752612"/>
                <a:ext cx="1009498" cy="290511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1" name="CaixaDeTexto 41"/>
              <p:cNvSpPr txBox="1">
                <a:spLocks noChangeArrowheads="1"/>
              </p:cNvSpPr>
              <p:nvPr/>
            </p:nvSpPr>
            <p:spPr bwMode="auto">
              <a:xfrm>
                <a:off x="2538374" y="2741699"/>
                <a:ext cx="10094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Energia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Grupo 20"/>
          <p:cNvGrpSpPr/>
          <p:nvPr/>
        </p:nvGrpSpPr>
        <p:grpSpPr>
          <a:xfrm>
            <a:off x="3899002" y="694944"/>
            <a:ext cx="3065068" cy="2926078"/>
            <a:chOff x="3899002" y="694944"/>
            <a:chExt cx="3065068" cy="2926078"/>
          </a:xfrm>
        </p:grpSpPr>
        <p:sp>
          <p:nvSpPr>
            <p:cNvPr id="14" name="Arco 13"/>
            <p:cNvSpPr/>
            <p:nvPr/>
          </p:nvSpPr>
          <p:spPr>
            <a:xfrm>
              <a:off x="3899002" y="694944"/>
              <a:ext cx="3065068" cy="2926078"/>
            </a:xfrm>
            <a:prstGeom prst="arc">
              <a:avLst>
                <a:gd name="adj1" fmla="val 11997977"/>
                <a:gd name="adj2" fmla="val 20144302"/>
              </a:avLst>
            </a:prstGeom>
            <a:ln w="57150" cmpd="sng">
              <a:solidFill>
                <a:srgbClr val="FF8B8B">
                  <a:alpha val="80000"/>
                </a:srgbClr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5764379" y="836028"/>
              <a:ext cx="1024128" cy="290511"/>
              <a:chOff x="5764379" y="836028"/>
              <a:chExt cx="1024128" cy="290511"/>
            </a:xfrm>
          </p:grpSpPr>
          <p:sp>
            <p:nvSpPr>
              <p:cNvPr id="17" name="Rectângulo arredondado 16"/>
              <p:cNvSpPr/>
              <p:nvPr/>
            </p:nvSpPr>
            <p:spPr bwMode="auto">
              <a:xfrm>
                <a:off x="5764379" y="836028"/>
                <a:ext cx="1009498" cy="29051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8" name="CaixaDeTexto 41"/>
              <p:cNvSpPr txBox="1">
                <a:spLocks noChangeArrowheads="1"/>
              </p:cNvSpPr>
              <p:nvPr/>
            </p:nvSpPr>
            <p:spPr bwMode="auto">
              <a:xfrm>
                <a:off x="5779009" y="839745"/>
                <a:ext cx="10094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Energia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8251546" y="6450013"/>
            <a:ext cx="89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12/14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323" y="581648"/>
            <a:ext cx="6808488" cy="570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8251546" y="6450013"/>
            <a:ext cx="89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13/14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45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0590" y="395477"/>
            <a:ext cx="4340534" cy="363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8093" y="4089197"/>
            <a:ext cx="861945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2200" dirty="0" smtClean="0"/>
              <a:t>Nos ecossistemas associados às chaminés hidrotermais, os seres autotróficos não dependem da luz solar para obter energia. Produzem a sua matéria orgânica a partir da </a:t>
            </a:r>
            <a:r>
              <a:rPr lang="pt-PT" sz="2200" dirty="0"/>
              <a:t>energia</a:t>
            </a:r>
            <a:r>
              <a:rPr lang="pt-PT" sz="2200" dirty="0" smtClean="0"/>
              <a:t> de </a:t>
            </a:r>
            <a:r>
              <a:rPr lang="pt-PT" sz="2200" b="1" dirty="0">
                <a:solidFill>
                  <a:srgbClr val="008000"/>
                </a:solidFill>
              </a:rPr>
              <a:t>compostos</a:t>
            </a:r>
            <a:r>
              <a:rPr lang="pt-PT" sz="2200" dirty="0" smtClean="0"/>
              <a:t> </a:t>
            </a:r>
            <a:r>
              <a:rPr lang="pt-PT" sz="2200" b="1" dirty="0">
                <a:solidFill>
                  <a:srgbClr val="008000"/>
                </a:solidFill>
              </a:rPr>
              <a:t>químicos</a:t>
            </a:r>
            <a:r>
              <a:rPr lang="pt-PT" sz="2200" dirty="0" smtClean="0"/>
              <a:t> libertados pelas chaminés.</a:t>
            </a:r>
          </a:p>
          <a:p>
            <a:pPr algn="just"/>
            <a:endParaRPr lang="pt-PT" sz="2200" dirty="0"/>
          </a:p>
          <a:p>
            <a:pPr algn="just"/>
            <a:r>
              <a:rPr lang="pt-PT" sz="2200" dirty="0" smtClean="0"/>
              <a:t>Não existem plantas.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251546" y="6450013"/>
            <a:ext cx="89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14/14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15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2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519" y="395021"/>
            <a:ext cx="6577154" cy="58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co 5"/>
          <p:cNvSpPr/>
          <p:nvPr/>
        </p:nvSpPr>
        <p:spPr>
          <a:xfrm rot="6607292">
            <a:off x="1618694" y="486040"/>
            <a:ext cx="4685721" cy="2791053"/>
          </a:xfrm>
          <a:prstGeom prst="arc">
            <a:avLst>
              <a:gd name="adj1" fmla="val 15604186"/>
              <a:gd name="adj2" fmla="val 20513977"/>
            </a:avLst>
          </a:prstGeom>
          <a:ln w="57150" cmpd="sng">
            <a:solidFill>
              <a:srgbClr val="FCE092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Arco 6"/>
          <p:cNvSpPr/>
          <p:nvPr/>
        </p:nvSpPr>
        <p:spPr>
          <a:xfrm rot="8797433">
            <a:off x="2484545" y="-627115"/>
            <a:ext cx="3226514" cy="3345346"/>
          </a:xfrm>
          <a:prstGeom prst="arc">
            <a:avLst>
              <a:gd name="adj1" fmla="val 15254330"/>
              <a:gd name="adj2" fmla="val 20260184"/>
            </a:avLst>
          </a:prstGeom>
          <a:ln w="57150" cmpd="sng">
            <a:solidFill>
              <a:srgbClr val="FCE092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Arco 7"/>
          <p:cNvSpPr/>
          <p:nvPr/>
        </p:nvSpPr>
        <p:spPr>
          <a:xfrm rot="12749805" flipH="1">
            <a:off x="4862312" y="853671"/>
            <a:ext cx="2650179" cy="1778735"/>
          </a:xfrm>
          <a:prstGeom prst="arc">
            <a:avLst>
              <a:gd name="adj1" fmla="val 14229745"/>
              <a:gd name="adj2" fmla="val 20815523"/>
            </a:avLst>
          </a:prstGeom>
          <a:ln w="57150" cmpd="sng">
            <a:solidFill>
              <a:srgbClr val="FCE092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Arco 8"/>
          <p:cNvSpPr/>
          <p:nvPr/>
        </p:nvSpPr>
        <p:spPr>
          <a:xfrm rot="15925160" flipH="1">
            <a:off x="3404510" y="1947639"/>
            <a:ext cx="5681269" cy="1778735"/>
          </a:xfrm>
          <a:prstGeom prst="arc">
            <a:avLst>
              <a:gd name="adj1" fmla="val 13725870"/>
              <a:gd name="adj2" fmla="val 21302932"/>
            </a:avLst>
          </a:prstGeom>
          <a:ln w="57150" cmpd="sng">
            <a:solidFill>
              <a:srgbClr val="FCE092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4" name="Grupo 13"/>
          <p:cNvGrpSpPr/>
          <p:nvPr/>
        </p:nvGrpSpPr>
        <p:grpSpPr>
          <a:xfrm>
            <a:off x="5378828" y="1744961"/>
            <a:ext cx="466018" cy="344488"/>
            <a:chOff x="872665" y="2059515"/>
            <a:chExt cx="466018" cy="344488"/>
          </a:xfrm>
        </p:grpSpPr>
        <p:sp>
          <p:nvSpPr>
            <p:cNvPr id="11" name="Rectângulo arredondado 10"/>
            <p:cNvSpPr/>
            <p:nvPr/>
          </p:nvSpPr>
          <p:spPr bwMode="auto">
            <a:xfrm>
              <a:off x="872665" y="2059515"/>
              <a:ext cx="466018" cy="34448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3" name="CaixaDeTexto 41"/>
            <p:cNvSpPr txBox="1">
              <a:spLocks noChangeArrowheads="1"/>
            </p:cNvSpPr>
            <p:nvPr/>
          </p:nvSpPr>
          <p:spPr bwMode="auto">
            <a:xfrm>
              <a:off x="895789" y="2101795"/>
              <a:ext cx="406317" cy="276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Sol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620996" y="1935156"/>
            <a:ext cx="1021973" cy="344488"/>
            <a:chOff x="3016017" y="4202869"/>
            <a:chExt cx="1021973" cy="344488"/>
          </a:xfrm>
        </p:grpSpPr>
        <p:sp>
          <p:nvSpPr>
            <p:cNvPr id="17" name="Rectângulo arredondado 16"/>
            <p:cNvSpPr/>
            <p:nvPr/>
          </p:nvSpPr>
          <p:spPr bwMode="auto">
            <a:xfrm>
              <a:off x="3016017" y="4202869"/>
              <a:ext cx="1021973" cy="3444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8" name="CaixaDeTexto 41"/>
            <p:cNvSpPr txBox="1">
              <a:spLocks noChangeArrowheads="1"/>
            </p:cNvSpPr>
            <p:nvPr/>
          </p:nvSpPr>
          <p:spPr bwMode="auto">
            <a:xfrm>
              <a:off x="3039142" y="4245149"/>
              <a:ext cx="991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Plantas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572000" y="5614701"/>
            <a:ext cx="1543508" cy="344488"/>
            <a:chOff x="4359859" y="5600071"/>
            <a:chExt cx="1543508" cy="344488"/>
          </a:xfrm>
        </p:grpSpPr>
        <p:sp>
          <p:nvSpPr>
            <p:cNvPr id="23" name="Rectângulo arredondado 22"/>
            <p:cNvSpPr/>
            <p:nvPr/>
          </p:nvSpPr>
          <p:spPr bwMode="auto">
            <a:xfrm>
              <a:off x="4359859" y="5600071"/>
              <a:ext cx="1543508" cy="3444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24" name="CaixaDeTexto 41"/>
            <p:cNvSpPr txBox="1">
              <a:spLocks noChangeArrowheads="1"/>
            </p:cNvSpPr>
            <p:nvPr/>
          </p:nvSpPr>
          <p:spPr bwMode="auto">
            <a:xfrm>
              <a:off x="4381805" y="5642351"/>
              <a:ext cx="151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err="1" smtClean="0">
                  <a:solidFill>
                    <a:schemeClr val="bg1"/>
                  </a:solidFill>
                </a:rPr>
                <a:t>Fitoplâncton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CaixaDeTexto 41"/>
          <p:cNvSpPr txBox="1">
            <a:spLocks noChangeArrowheads="1"/>
          </p:cNvSpPr>
          <p:nvPr/>
        </p:nvSpPr>
        <p:spPr bwMode="auto">
          <a:xfrm>
            <a:off x="5479085" y="3479578"/>
            <a:ext cx="11290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FCE092"/>
                </a:solidFill>
              </a:rPr>
              <a:t>Energia</a:t>
            </a:r>
          </a:p>
          <a:p>
            <a:pPr algn="ctr"/>
            <a:r>
              <a:rPr lang="pt-PT" sz="1600" b="1" dirty="0" smtClean="0">
                <a:solidFill>
                  <a:srgbClr val="FCE092"/>
                </a:solidFill>
              </a:rPr>
              <a:t>luminosa</a:t>
            </a:r>
            <a:endParaRPr lang="pt-PT" sz="1600" b="1" dirty="0">
              <a:solidFill>
                <a:srgbClr val="FCE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668" y="659089"/>
            <a:ext cx="6824204" cy="55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3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sp>
        <p:nvSpPr>
          <p:cNvPr id="22" name="Arco 21"/>
          <p:cNvSpPr/>
          <p:nvPr/>
        </p:nvSpPr>
        <p:spPr>
          <a:xfrm rot="6607292">
            <a:off x="1618694" y="486040"/>
            <a:ext cx="4685721" cy="2791053"/>
          </a:xfrm>
          <a:prstGeom prst="arc">
            <a:avLst>
              <a:gd name="adj1" fmla="val 15604186"/>
              <a:gd name="adj2" fmla="val 20513977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rco 24"/>
          <p:cNvSpPr/>
          <p:nvPr/>
        </p:nvSpPr>
        <p:spPr>
          <a:xfrm rot="8797433">
            <a:off x="2484545" y="-627115"/>
            <a:ext cx="3226514" cy="3345346"/>
          </a:xfrm>
          <a:prstGeom prst="arc">
            <a:avLst>
              <a:gd name="adj1" fmla="val 15254330"/>
              <a:gd name="adj2" fmla="val 20260184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Arco 25"/>
          <p:cNvSpPr/>
          <p:nvPr/>
        </p:nvSpPr>
        <p:spPr>
          <a:xfrm rot="12749805" flipH="1">
            <a:off x="4862312" y="853671"/>
            <a:ext cx="2650179" cy="1778735"/>
          </a:xfrm>
          <a:prstGeom prst="arc">
            <a:avLst>
              <a:gd name="adj1" fmla="val 14229745"/>
              <a:gd name="adj2" fmla="val 20815523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Arco 26"/>
          <p:cNvSpPr/>
          <p:nvPr/>
        </p:nvSpPr>
        <p:spPr>
          <a:xfrm rot="15925160" flipH="1">
            <a:off x="3404510" y="1947639"/>
            <a:ext cx="5681269" cy="1778735"/>
          </a:xfrm>
          <a:prstGeom prst="arc">
            <a:avLst>
              <a:gd name="adj1" fmla="val 13725870"/>
              <a:gd name="adj2" fmla="val 21302932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Arco 27"/>
          <p:cNvSpPr/>
          <p:nvPr/>
        </p:nvSpPr>
        <p:spPr>
          <a:xfrm rot="16461591">
            <a:off x="3967396" y="1947124"/>
            <a:ext cx="3051459" cy="3345346"/>
          </a:xfrm>
          <a:prstGeom prst="arc">
            <a:avLst>
              <a:gd name="adj1" fmla="val 15254330"/>
              <a:gd name="adj2" fmla="val 534810"/>
            </a:avLst>
          </a:prstGeom>
          <a:ln w="57150" cmpd="sng">
            <a:solidFill>
              <a:srgbClr val="4BF208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Arco 29"/>
          <p:cNvSpPr/>
          <p:nvPr/>
        </p:nvSpPr>
        <p:spPr>
          <a:xfrm rot="9522105" flipV="1">
            <a:off x="2134787" y="2324150"/>
            <a:ext cx="3124101" cy="2751685"/>
          </a:xfrm>
          <a:prstGeom prst="arc">
            <a:avLst>
              <a:gd name="adj1" fmla="val 16229936"/>
              <a:gd name="adj2" fmla="val 20003221"/>
            </a:avLst>
          </a:prstGeom>
          <a:ln w="57150" cmpd="sng">
            <a:solidFill>
              <a:srgbClr val="4BF208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Arco 30"/>
          <p:cNvSpPr/>
          <p:nvPr/>
        </p:nvSpPr>
        <p:spPr>
          <a:xfrm rot="9522105" flipH="1" flipV="1">
            <a:off x="6217925" y="5236159"/>
            <a:ext cx="1073529" cy="1046682"/>
          </a:xfrm>
          <a:prstGeom prst="arc">
            <a:avLst>
              <a:gd name="adj1" fmla="val 13217607"/>
              <a:gd name="adj2" fmla="val 19404697"/>
            </a:avLst>
          </a:prstGeom>
          <a:ln w="57150" cmpd="sng">
            <a:solidFill>
              <a:srgbClr val="4BF208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41"/>
          <p:cNvSpPr txBox="1">
            <a:spLocks noChangeArrowheads="1"/>
          </p:cNvSpPr>
          <p:nvPr/>
        </p:nvSpPr>
        <p:spPr bwMode="auto">
          <a:xfrm rot="18798509">
            <a:off x="1561473" y="2432982"/>
            <a:ext cx="14816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4BF208"/>
                </a:solidFill>
              </a:rPr>
              <a:t>Energia química</a:t>
            </a:r>
            <a:endParaRPr lang="pt-PT" sz="1600" b="1" dirty="0">
              <a:solidFill>
                <a:srgbClr val="4BF208"/>
              </a:solidFill>
            </a:endParaRPr>
          </a:p>
        </p:txBody>
      </p:sp>
      <p:sp>
        <p:nvSpPr>
          <p:cNvPr id="33" name="Arco 32"/>
          <p:cNvSpPr/>
          <p:nvPr/>
        </p:nvSpPr>
        <p:spPr>
          <a:xfrm rot="8642403">
            <a:off x="1093622" y="4396057"/>
            <a:ext cx="3097757" cy="1239794"/>
          </a:xfrm>
          <a:prstGeom prst="arc">
            <a:avLst>
              <a:gd name="adj1" fmla="val 10896447"/>
              <a:gd name="adj2" fmla="val 20340598"/>
            </a:avLst>
          </a:prstGeom>
          <a:ln w="57150" cmpd="sng">
            <a:solidFill>
              <a:srgbClr val="4BF208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37" name="Grupo 36"/>
          <p:cNvGrpSpPr/>
          <p:nvPr/>
        </p:nvGrpSpPr>
        <p:grpSpPr>
          <a:xfrm>
            <a:off x="850717" y="3193371"/>
            <a:ext cx="1021973" cy="344488"/>
            <a:chOff x="3016017" y="4202869"/>
            <a:chExt cx="1021973" cy="344488"/>
          </a:xfrm>
        </p:grpSpPr>
        <p:sp>
          <p:nvSpPr>
            <p:cNvPr id="38" name="Rectângulo arredondado 37"/>
            <p:cNvSpPr/>
            <p:nvPr/>
          </p:nvSpPr>
          <p:spPr bwMode="auto">
            <a:xfrm>
              <a:off x="3016017" y="4202869"/>
              <a:ext cx="1021973" cy="3444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39" name="CaixaDeTexto 41"/>
            <p:cNvSpPr txBox="1">
              <a:spLocks noChangeArrowheads="1"/>
            </p:cNvSpPr>
            <p:nvPr/>
          </p:nvSpPr>
          <p:spPr bwMode="auto">
            <a:xfrm>
              <a:off x="3039142" y="4245149"/>
              <a:ext cx="991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Animais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964068" y="5921939"/>
            <a:ext cx="1543508" cy="344488"/>
            <a:chOff x="4359859" y="5600071"/>
            <a:chExt cx="1543508" cy="344488"/>
          </a:xfrm>
        </p:grpSpPr>
        <p:sp>
          <p:nvSpPr>
            <p:cNvPr id="41" name="Rectângulo arredondado 40"/>
            <p:cNvSpPr/>
            <p:nvPr/>
          </p:nvSpPr>
          <p:spPr bwMode="auto">
            <a:xfrm>
              <a:off x="4359859" y="5600071"/>
              <a:ext cx="1543508" cy="3444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42" name="CaixaDeTexto 41"/>
            <p:cNvSpPr txBox="1">
              <a:spLocks noChangeArrowheads="1"/>
            </p:cNvSpPr>
            <p:nvPr/>
          </p:nvSpPr>
          <p:spPr bwMode="auto">
            <a:xfrm>
              <a:off x="4381805" y="5642351"/>
              <a:ext cx="151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Zooplâncton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2620996" y="1935156"/>
            <a:ext cx="1021973" cy="344488"/>
            <a:chOff x="3016017" y="4202869"/>
            <a:chExt cx="1021973" cy="344488"/>
          </a:xfrm>
        </p:grpSpPr>
        <p:sp>
          <p:nvSpPr>
            <p:cNvPr id="45" name="Rectângulo arredondado 44"/>
            <p:cNvSpPr/>
            <p:nvPr/>
          </p:nvSpPr>
          <p:spPr bwMode="auto">
            <a:xfrm>
              <a:off x="3016017" y="4202869"/>
              <a:ext cx="1021973" cy="3444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46" name="CaixaDeTexto 41"/>
            <p:cNvSpPr txBox="1">
              <a:spLocks noChangeArrowheads="1"/>
            </p:cNvSpPr>
            <p:nvPr/>
          </p:nvSpPr>
          <p:spPr bwMode="auto">
            <a:xfrm>
              <a:off x="3039142" y="4245149"/>
              <a:ext cx="991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Plantas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572000" y="5614701"/>
            <a:ext cx="1543508" cy="344488"/>
            <a:chOff x="4359859" y="5600071"/>
            <a:chExt cx="1543508" cy="344488"/>
          </a:xfrm>
        </p:grpSpPr>
        <p:sp>
          <p:nvSpPr>
            <p:cNvPr id="51" name="Rectângulo arredondado 50"/>
            <p:cNvSpPr/>
            <p:nvPr/>
          </p:nvSpPr>
          <p:spPr bwMode="auto">
            <a:xfrm>
              <a:off x="4359859" y="5600071"/>
              <a:ext cx="1543508" cy="34448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2" name="CaixaDeTexto 41"/>
            <p:cNvSpPr txBox="1">
              <a:spLocks noChangeArrowheads="1"/>
            </p:cNvSpPr>
            <p:nvPr/>
          </p:nvSpPr>
          <p:spPr bwMode="auto">
            <a:xfrm>
              <a:off x="4381805" y="5642351"/>
              <a:ext cx="15142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err="1" smtClean="0">
                  <a:solidFill>
                    <a:schemeClr val="bg1"/>
                  </a:solidFill>
                </a:rPr>
                <a:t>Fitoplâncton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000" y="637200"/>
            <a:ext cx="6826205" cy="55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4/14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sp>
        <p:nvSpPr>
          <p:cNvPr id="22" name="Arco 21"/>
          <p:cNvSpPr/>
          <p:nvPr/>
        </p:nvSpPr>
        <p:spPr>
          <a:xfrm rot="6607292">
            <a:off x="1618694" y="486040"/>
            <a:ext cx="4685721" cy="2791053"/>
          </a:xfrm>
          <a:prstGeom prst="arc">
            <a:avLst>
              <a:gd name="adj1" fmla="val 15604186"/>
              <a:gd name="adj2" fmla="val 20513977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Arco 24"/>
          <p:cNvSpPr/>
          <p:nvPr/>
        </p:nvSpPr>
        <p:spPr>
          <a:xfrm rot="8797433">
            <a:off x="2484545" y="-627115"/>
            <a:ext cx="3226514" cy="3345346"/>
          </a:xfrm>
          <a:prstGeom prst="arc">
            <a:avLst>
              <a:gd name="adj1" fmla="val 15254330"/>
              <a:gd name="adj2" fmla="val 20260184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Arco 25"/>
          <p:cNvSpPr/>
          <p:nvPr/>
        </p:nvSpPr>
        <p:spPr>
          <a:xfrm rot="12749805" flipH="1">
            <a:off x="4862312" y="853671"/>
            <a:ext cx="2650179" cy="1778735"/>
          </a:xfrm>
          <a:prstGeom prst="arc">
            <a:avLst>
              <a:gd name="adj1" fmla="val 14229745"/>
              <a:gd name="adj2" fmla="val 20815523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Arco 26"/>
          <p:cNvSpPr/>
          <p:nvPr/>
        </p:nvSpPr>
        <p:spPr>
          <a:xfrm rot="15925160" flipH="1">
            <a:off x="3404510" y="1947639"/>
            <a:ext cx="5681269" cy="1778735"/>
          </a:xfrm>
          <a:prstGeom prst="arc">
            <a:avLst>
              <a:gd name="adj1" fmla="val 13725870"/>
              <a:gd name="adj2" fmla="val 21302932"/>
            </a:avLst>
          </a:prstGeom>
          <a:ln w="57150" cmpd="sng">
            <a:solidFill>
              <a:srgbClr val="FCE092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Arco 29"/>
          <p:cNvSpPr/>
          <p:nvPr/>
        </p:nvSpPr>
        <p:spPr>
          <a:xfrm rot="9522105" flipV="1">
            <a:off x="2134787" y="2324150"/>
            <a:ext cx="3124101" cy="2751685"/>
          </a:xfrm>
          <a:prstGeom prst="arc">
            <a:avLst>
              <a:gd name="adj1" fmla="val 16229936"/>
              <a:gd name="adj2" fmla="val 20003221"/>
            </a:avLst>
          </a:prstGeom>
          <a:ln w="57150" cmpd="sng">
            <a:solidFill>
              <a:srgbClr val="4BF208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Arco 30"/>
          <p:cNvSpPr/>
          <p:nvPr/>
        </p:nvSpPr>
        <p:spPr>
          <a:xfrm rot="9522105" flipH="1" flipV="1">
            <a:off x="6217925" y="5236159"/>
            <a:ext cx="1073529" cy="1046682"/>
          </a:xfrm>
          <a:prstGeom prst="arc">
            <a:avLst>
              <a:gd name="adj1" fmla="val 13217607"/>
              <a:gd name="adj2" fmla="val 19404697"/>
            </a:avLst>
          </a:prstGeom>
          <a:ln w="57150" cmpd="sng">
            <a:solidFill>
              <a:srgbClr val="4BF208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41"/>
          <p:cNvSpPr txBox="1">
            <a:spLocks noChangeArrowheads="1"/>
          </p:cNvSpPr>
          <p:nvPr/>
        </p:nvSpPr>
        <p:spPr bwMode="auto">
          <a:xfrm rot="19960355">
            <a:off x="2234470" y="735857"/>
            <a:ext cx="14816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FF0000"/>
                </a:solidFill>
              </a:rPr>
              <a:t>Energia química</a:t>
            </a:r>
            <a:endParaRPr lang="pt-PT" sz="1600" b="1" dirty="0">
              <a:solidFill>
                <a:srgbClr val="FF0000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850717" y="3193371"/>
            <a:ext cx="1021973" cy="344488"/>
            <a:chOff x="3016017" y="4202869"/>
            <a:chExt cx="1021973" cy="344488"/>
          </a:xfrm>
        </p:grpSpPr>
        <p:sp>
          <p:nvSpPr>
            <p:cNvPr id="34" name="Rectângulo arredondado 33"/>
            <p:cNvSpPr/>
            <p:nvPr/>
          </p:nvSpPr>
          <p:spPr bwMode="auto">
            <a:xfrm>
              <a:off x="3016017" y="4202869"/>
              <a:ext cx="1021973" cy="34448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35" name="CaixaDeTexto 41"/>
            <p:cNvSpPr txBox="1">
              <a:spLocks noChangeArrowheads="1"/>
            </p:cNvSpPr>
            <p:nvPr/>
          </p:nvSpPr>
          <p:spPr bwMode="auto">
            <a:xfrm>
              <a:off x="3039142" y="4245149"/>
              <a:ext cx="991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Animais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Arco 42"/>
          <p:cNvSpPr/>
          <p:nvPr/>
        </p:nvSpPr>
        <p:spPr>
          <a:xfrm rot="12419925" flipV="1">
            <a:off x="6882724" y="4630561"/>
            <a:ext cx="673811" cy="1046682"/>
          </a:xfrm>
          <a:prstGeom prst="arc">
            <a:avLst>
              <a:gd name="adj1" fmla="val 10973810"/>
              <a:gd name="adj2" fmla="val 19404697"/>
            </a:avLst>
          </a:prstGeom>
          <a:ln w="57150" cmpd="sng">
            <a:solidFill>
              <a:srgbClr val="FF0000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Arco 43"/>
          <p:cNvSpPr/>
          <p:nvPr/>
        </p:nvSpPr>
        <p:spPr>
          <a:xfrm rot="8475051" flipH="1" flipV="1">
            <a:off x="5797751" y="1370520"/>
            <a:ext cx="620884" cy="1077497"/>
          </a:xfrm>
          <a:prstGeom prst="arc">
            <a:avLst>
              <a:gd name="adj1" fmla="val 10973810"/>
              <a:gd name="adj2" fmla="val 17952793"/>
            </a:avLst>
          </a:prstGeom>
          <a:ln w="57150" cmpd="sng">
            <a:solidFill>
              <a:srgbClr val="FF0000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Arco 46"/>
          <p:cNvSpPr/>
          <p:nvPr/>
        </p:nvSpPr>
        <p:spPr>
          <a:xfrm rot="12419925" flipV="1">
            <a:off x="917741" y="4322223"/>
            <a:ext cx="1203936" cy="2081099"/>
          </a:xfrm>
          <a:prstGeom prst="arc">
            <a:avLst>
              <a:gd name="adj1" fmla="val 9915070"/>
              <a:gd name="adj2" fmla="val 15821773"/>
            </a:avLst>
          </a:prstGeom>
          <a:ln w="57150" cmpd="sng">
            <a:solidFill>
              <a:srgbClr val="FF0000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Arco 47"/>
          <p:cNvSpPr/>
          <p:nvPr/>
        </p:nvSpPr>
        <p:spPr>
          <a:xfrm rot="9997446" flipH="1" flipV="1">
            <a:off x="1975164" y="953154"/>
            <a:ext cx="4859197" cy="4014239"/>
          </a:xfrm>
          <a:prstGeom prst="arc">
            <a:avLst>
              <a:gd name="adj1" fmla="val 10850782"/>
              <a:gd name="adj2" fmla="val 19428233"/>
            </a:avLst>
          </a:prstGeom>
          <a:ln w="57150" cmpd="sng">
            <a:solidFill>
              <a:srgbClr val="FF0000">
                <a:alpha val="80000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9" name="Grupo 48"/>
          <p:cNvGrpSpPr/>
          <p:nvPr/>
        </p:nvGrpSpPr>
        <p:grpSpPr>
          <a:xfrm>
            <a:off x="7375876" y="889083"/>
            <a:ext cx="1021973" cy="344488"/>
            <a:chOff x="3016017" y="4202869"/>
            <a:chExt cx="1021973" cy="344488"/>
          </a:xfrm>
        </p:grpSpPr>
        <p:sp>
          <p:nvSpPr>
            <p:cNvPr id="50" name="Rectângulo arredondado 49"/>
            <p:cNvSpPr/>
            <p:nvPr/>
          </p:nvSpPr>
          <p:spPr bwMode="auto">
            <a:xfrm>
              <a:off x="3016017" y="4202869"/>
              <a:ext cx="1021973" cy="34448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53" name="CaixaDeTexto 41"/>
            <p:cNvSpPr txBox="1">
              <a:spLocks noChangeArrowheads="1"/>
            </p:cNvSpPr>
            <p:nvPr/>
          </p:nvSpPr>
          <p:spPr bwMode="auto">
            <a:xfrm>
              <a:off x="3039142" y="4245149"/>
              <a:ext cx="991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Animais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Arco 27"/>
          <p:cNvSpPr/>
          <p:nvPr/>
        </p:nvSpPr>
        <p:spPr>
          <a:xfrm rot="16461591">
            <a:off x="3967396" y="1947124"/>
            <a:ext cx="3051459" cy="3345346"/>
          </a:xfrm>
          <a:prstGeom prst="arc">
            <a:avLst>
              <a:gd name="adj1" fmla="val 15254330"/>
              <a:gd name="adj2" fmla="val 534810"/>
            </a:avLst>
          </a:prstGeom>
          <a:ln w="57150" cmpd="sng">
            <a:solidFill>
              <a:srgbClr val="4BF208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Arco 32"/>
          <p:cNvSpPr/>
          <p:nvPr/>
        </p:nvSpPr>
        <p:spPr>
          <a:xfrm rot="8642403">
            <a:off x="1093622" y="4396057"/>
            <a:ext cx="3097757" cy="1239794"/>
          </a:xfrm>
          <a:prstGeom prst="arc">
            <a:avLst>
              <a:gd name="adj1" fmla="val 10896447"/>
              <a:gd name="adj2" fmla="val 20340598"/>
            </a:avLst>
          </a:prstGeom>
          <a:ln w="57150" cmpd="sng">
            <a:solidFill>
              <a:srgbClr val="4BF208">
                <a:alpha val="50196"/>
              </a:srgbClr>
            </a:solidFill>
            <a:prstDash val="soli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7" grpId="0" animBg="1"/>
      <p:bldP spid="48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0622" y="636423"/>
            <a:ext cx="7024623" cy="553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5/14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6/14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3498" y="358444"/>
            <a:ext cx="4505237" cy="60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270663" y="1701986"/>
            <a:ext cx="3882682" cy="2596743"/>
            <a:chOff x="270663" y="1701986"/>
            <a:chExt cx="3882682" cy="2596743"/>
          </a:xfrm>
        </p:grpSpPr>
        <p:sp>
          <p:nvSpPr>
            <p:cNvPr id="10" name="Arco 9"/>
            <p:cNvSpPr/>
            <p:nvPr/>
          </p:nvSpPr>
          <p:spPr>
            <a:xfrm rot="16755668" flipH="1">
              <a:off x="1475992" y="1621376"/>
              <a:ext cx="2441630" cy="2913076"/>
            </a:xfrm>
            <a:prstGeom prst="arc">
              <a:avLst>
                <a:gd name="adj1" fmla="val 11482192"/>
                <a:gd name="adj2" fmla="val 20860438"/>
              </a:avLst>
            </a:prstGeom>
            <a:ln w="57150" cmpd="sng">
              <a:solidFill>
                <a:schemeClr val="accent6">
                  <a:lumMod val="75000"/>
                  <a:alpha val="80000"/>
                </a:schemeClr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270663" y="2556947"/>
              <a:ext cx="1382573" cy="581273"/>
              <a:chOff x="658368" y="2344806"/>
              <a:chExt cx="1382573" cy="581273"/>
            </a:xfrm>
          </p:grpSpPr>
          <p:sp>
            <p:nvSpPr>
              <p:cNvPr id="7" name="Rectângulo arredondado 6"/>
              <p:cNvSpPr/>
              <p:nvPr/>
            </p:nvSpPr>
            <p:spPr bwMode="auto">
              <a:xfrm>
                <a:off x="687631" y="2344806"/>
                <a:ext cx="1331366" cy="58127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8" name="CaixaDeTexto 41"/>
              <p:cNvSpPr txBox="1">
                <a:spLocks noChangeArrowheads="1"/>
              </p:cNvSpPr>
              <p:nvPr/>
            </p:nvSpPr>
            <p:spPr bwMode="auto">
              <a:xfrm>
                <a:off x="658368" y="2357826"/>
                <a:ext cx="1382573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Energia luminosa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CaixaDeTexto 41"/>
            <p:cNvSpPr txBox="1">
              <a:spLocks noChangeArrowheads="1"/>
            </p:cNvSpPr>
            <p:nvPr/>
          </p:nvSpPr>
          <p:spPr bwMode="auto">
            <a:xfrm>
              <a:off x="2633474" y="1701986"/>
              <a:ext cx="5120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accent6">
                      <a:lumMod val="75000"/>
                    </a:schemeClr>
                  </a:solidFill>
                </a:rPr>
                <a:t>Sol</a:t>
              </a:r>
              <a:endParaRPr lang="pt-PT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071616" y="1923898"/>
            <a:ext cx="280325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200" dirty="0" smtClean="0"/>
              <a:t>A planta produz matéria orgânica, o seu próprio alimento, na </a:t>
            </a:r>
            <a:r>
              <a:rPr lang="pt-PT" sz="2200" b="1" dirty="0" smtClean="0">
                <a:solidFill>
                  <a:srgbClr val="008000"/>
                </a:solidFill>
              </a:rPr>
              <a:t>fotossíntese</a:t>
            </a:r>
            <a:r>
              <a:rPr lang="pt-PT" sz="2200" dirty="0" smtClean="0"/>
              <a:t>.</a:t>
            </a:r>
          </a:p>
          <a:p>
            <a:endParaRPr lang="pt-PT" sz="2200" dirty="0" smtClean="0"/>
          </a:p>
          <a:p>
            <a:r>
              <a:rPr lang="pt-PT" sz="2200" dirty="0" smtClean="0"/>
              <a:t>A </a:t>
            </a:r>
            <a:r>
              <a:rPr lang="pt-PT" sz="2200" b="1" dirty="0" smtClean="0">
                <a:solidFill>
                  <a:srgbClr val="008000"/>
                </a:solidFill>
              </a:rPr>
              <a:t>energia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luminosa</a:t>
            </a:r>
            <a:r>
              <a:rPr lang="pt-PT" sz="2200" dirty="0" smtClean="0"/>
              <a:t> é transformada em </a:t>
            </a:r>
            <a:r>
              <a:rPr lang="pt-PT" sz="2200" b="1" dirty="0" smtClean="0">
                <a:solidFill>
                  <a:srgbClr val="008000"/>
                </a:solidFill>
              </a:rPr>
              <a:t>energia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química</a:t>
            </a:r>
            <a:r>
              <a:rPr lang="pt-PT" sz="2200" dirty="0" smtClean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6383" y="772755"/>
            <a:ext cx="3565811" cy="3434780"/>
            <a:chOff x="1196383" y="772755"/>
            <a:chExt cx="3565811" cy="3434780"/>
          </a:xfrm>
        </p:grpSpPr>
        <p:sp>
          <p:nvSpPr>
            <p:cNvPr id="18" name="Arco 17"/>
            <p:cNvSpPr/>
            <p:nvPr/>
          </p:nvSpPr>
          <p:spPr>
            <a:xfrm rot="16755668" flipH="1" flipV="1">
              <a:off x="951021" y="1018117"/>
              <a:ext cx="3434780" cy="2944055"/>
            </a:xfrm>
            <a:prstGeom prst="arc">
              <a:avLst>
                <a:gd name="adj1" fmla="val 15337711"/>
                <a:gd name="adj2" fmla="val 21501013"/>
              </a:avLst>
            </a:prstGeom>
            <a:ln w="57150" cmpd="sng">
              <a:solidFill>
                <a:schemeClr val="accent4">
                  <a:lumMod val="60000"/>
                  <a:lumOff val="40000"/>
                  <a:alpha val="80000"/>
                </a:schemeClr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3350362" y="2725197"/>
              <a:ext cx="1411832" cy="581273"/>
              <a:chOff x="2735885" y="2439904"/>
              <a:chExt cx="1411832" cy="581273"/>
            </a:xfrm>
          </p:grpSpPr>
          <p:sp>
            <p:nvSpPr>
              <p:cNvPr id="14" name="Rectângulo arredondado 13"/>
              <p:cNvSpPr/>
              <p:nvPr/>
            </p:nvSpPr>
            <p:spPr bwMode="auto">
              <a:xfrm>
                <a:off x="2743202" y="2439904"/>
                <a:ext cx="1404515" cy="58127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/>
              </a:p>
            </p:txBody>
          </p:sp>
          <p:sp>
            <p:nvSpPr>
              <p:cNvPr id="15" name="CaixaDeTexto 41"/>
              <p:cNvSpPr txBox="1">
                <a:spLocks noChangeArrowheads="1"/>
              </p:cNvSpPr>
              <p:nvPr/>
            </p:nvSpPr>
            <p:spPr bwMode="auto">
              <a:xfrm>
                <a:off x="2735885" y="2452924"/>
                <a:ext cx="1397203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Dióxido</a:t>
                </a:r>
              </a:p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de carbono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405780" y="3425664"/>
            <a:ext cx="2107607" cy="2411715"/>
            <a:chOff x="2405780" y="3425664"/>
            <a:chExt cx="2107607" cy="2411715"/>
          </a:xfrm>
        </p:grpSpPr>
        <p:sp>
          <p:nvSpPr>
            <p:cNvPr id="22" name="Arco 21"/>
            <p:cNvSpPr/>
            <p:nvPr/>
          </p:nvSpPr>
          <p:spPr>
            <a:xfrm rot="3402469" flipH="1" flipV="1">
              <a:off x="2253726" y="3577718"/>
              <a:ext cx="2411715" cy="2107607"/>
            </a:xfrm>
            <a:prstGeom prst="arc">
              <a:avLst>
                <a:gd name="adj1" fmla="val 12370502"/>
                <a:gd name="adj2" fmla="val 18880640"/>
              </a:avLst>
            </a:prstGeom>
            <a:ln w="57150" cmpd="sng">
              <a:solidFill>
                <a:schemeClr val="accent5">
                  <a:lumMod val="60000"/>
                  <a:lumOff val="40000"/>
                  <a:alpha val="80000"/>
                </a:schemeClr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Rectângulo arredondado 19"/>
            <p:cNvSpPr/>
            <p:nvPr/>
          </p:nvSpPr>
          <p:spPr bwMode="auto">
            <a:xfrm>
              <a:off x="2520675" y="5219681"/>
              <a:ext cx="815056" cy="35450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21" name="CaixaDeTexto 41"/>
            <p:cNvSpPr txBox="1">
              <a:spLocks noChangeArrowheads="1"/>
            </p:cNvSpPr>
            <p:nvPr/>
          </p:nvSpPr>
          <p:spPr bwMode="auto">
            <a:xfrm>
              <a:off x="2523742" y="5249566"/>
              <a:ext cx="8108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Água</a:t>
              </a:r>
              <a:endParaRPr lang="pt-PT" b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400" y="352685"/>
            <a:ext cx="4504971" cy="60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7/14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071616" y="1923898"/>
            <a:ext cx="280325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200" dirty="0" smtClean="0"/>
              <a:t>Ao comer a planta, o herbívoro alimenta-</a:t>
            </a:r>
          </a:p>
          <a:p>
            <a:r>
              <a:rPr lang="pt-PT" sz="2200" dirty="0" smtClean="0"/>
              <a:t>-se da </a:t>
            </a:r>
            <a:r>
              <a:rPr lang="pt-PT" sz="2200" b="1" dirty="0" smtClean="0">
                <a:solidFill>
                  <a:srgbClr val="008000"/>
                </a:solidFill>
              </a:rPr>
              <a:t>matéria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orgânica</a:t>
            </a:r>
            <a:r>
              <a:rPr lang="pt-PT" sz="2200" dirty="0" smtClean="0"/>
              <a:t> por ela produzida e obtém a </a:t>
            </a:r>
            <a:r>
              <a:rPr lang="pt-PT" sz="2200" b="1" dirty="0" smtClean="0">
                <a:solidFill>
                  <a:srgbClr val="008000"/>
                </a:solidFill>
              </a:rPr>
              <a:t>energia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química</a:t>
            </a:r>
            <a:r>
              <a:rPr lang="pt-PT" sz="2200" dirty="0" smtClean="0"/>
              <a:t> de que necessita.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53081" y="2553005"/>
            <a:ext cx="2084833" cy="2748669"/>
            <a:chOff x="2253081" y="2553005"/>
            <a:chExt cx="2084833" cy="2748669"/>
          </a:xfrm>
        </p:grpSpPr>
        <p:sp>
          <p:nvSpPr>
            <p:cNvPr id="22" name="Arco 21"/>
            <p:cNvSpPr/>
            <p:nvPr/>
          </p:nvSpPr>
          <p:spPr>
            <a:xfrm rot="10800000" flipH="1">
              <a:off x="2253081" y="2553005"/>
              <a:ext cx="2084833" cy="2172614"/>
            </a:xfrm>
            <a:prstGeom prst="arc">
              <a:avLst>
                <a:gd name="adj1" fmla="val 12686396"/>
                <a:gd name="adj2" fmla="val 19299357"/>
              </a:avLst>
            </a:prstGeom>
            <a:ln w="57150" cmpd="sng">
              <a:solidFill>
                <a:schemeClr val="accent3">
                  <a:lumMod val="40000"/>
                  <a:lumOff val="60000"/>
                  <a:alpha val="80000"/>
                </a:schemeClr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ângulo arredondado 13"/>
            <p:cNvSpPr/>
            <p:nvPr/>
          </p:nvSpPr>
          <p:spPr bwMode="auto">
            <a:xfrm>
              <a:off x="2548280" y="4720401"/>
              <a:ext cx="1404515" cy="58127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5" name="CaixaDeTexto 41"/>
            <p:cNvSpPr txBox="1">
              <a:spLocks noChangeArrowheads="1"/>
            </p:cNvSpPr>
            <p:nvPr/>
          </p:nvSpPr>
          <p:spPr bwMode="auto">
            <a:xfrm>
              <a:off x="2561943" y="4709488"/>
              <a:ext cx="139720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Matéria orgânica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0037" y="160934"/>
            <a:ext cx="4357960" cy="621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8/14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6071616" y="1923898"/>
            <a:ext cx="2803251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2200" dirty="0" smtClean="0"/>
              <a:t>Ao comer o herbívoro, o carnívoro </a:t>
            </a:r>
            <a:r>
              <a:rPr lang="pt-PT" sz="2200" dirty="0" err="1" smtClean="0"/>
              <a:t>alimenta-</a:t>
            </a:r>
            <a:endParaRPr lang="pt-PT" sz="2200" dirty="0" smtClean="0"/>
          </a:p>
          <a:p>
            <a:r>
              <a:rPr lang="pt-PT" sz="2200" dirty="0" smtClean="0"/>
              <a:t>-se da </a:t>
            </a:r>
            <a:r>
              <a:rPr lang="pt-PT" sz="2200" b="1" dirty="0" smtClean="0">
                <a:solidFill>
                  <a:srgbClr val="008000"/>
                </a:solidFill>
              </a:rPr>
              <a:t>matéria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orgânica</a:t>
            </a:r>
            <a:r>
              <a:rPr lang="pt-PT" sz="2200" dirty="0" smtClean="0"/>
              <a:t> da presa, obtendo a </a:t>
            </a:r>
            <a:r>
              <a:rPr lang="pt-PT" sz="2200" b="1" dirty="0" smtClean="0">
                <a:solidFill>
                  <a:srgbClr val="008000"/>
                </a:solidFill>
              </a:rPr>
              <a:t>energia</a:t>
            </a:r>
            <a:r>
              <a:rPr lang="pt-PT" sz="2200" dirty="0" smtClean="0"/>
              <a:t> </a:t>
            </a:r>
            <a:r>
              <a:rPr lang="pt-PT" sz="2200" b="1" dirty="0" smtClean="0">
                <a:solidFill>
                  <a:srgbClr val="008000"/>
                </a:solidFill>
              </a:rPr>
              <a:t>química</a:t>
            </a:r>
            <a:r>
              <a:rPr lang="pt-PT" sz="2200" dirty="0" smtClean="0"/>
              <a:t> de que necessita.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41343" y="1144250"/>
            <a:ext cx="2447908" cy="4608283"/>
            <a:chOff x="3141343" y="1144250"/>
            <a:chExt cx="2447908" cy="4608283"/>
          </a:xfrm>
        </p:grpSpPr>
        <p:sp>
          <p:nvSpPr>
            <p:cNvPr id="8" name="Arco 46"/>
            <p:cNvSpPr/>
            <p:nvPr/>
          </p:nvSpPr>
          <p:spPr>
            <a:xfrm rot="12419925" flipV="1">
              <a:off x="3141343" y="1144250"/>
              <a:ext cx="1475944" cy="4608283"/>
            </a:xfrm>
            <a:prstGeom prst="arc">
              <a:avLst>
                <a:gd name="adj1" fmla="val 9915070"/>
                <a:gd name="adj2" fmla="val 15821773"/>
              </a:avLst>
            </a:prstGeom>
            <a:ln w="57150" cmpd="sng">
              <a:solidFill>
                <a:srgbClr val="FF0000">
                  <a:alpha val="80000"/>
                </a:srgbClr>
              </a:solidFill>
              <a:prstDash val="soli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ângulo arredondado 13"/>
            <p:cNvSpPr/>
            <p:nvPr/>
          </p:nvSpPr>
          <p:spPr bwMode="auto">
            <a:xfrm>
              <a:off x="4184736" y="2711930"/>
              <a:ext cx="1404515" cy="58127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5" name="CaixaDeTexto 41"/>
            <p:cNvSpPr txBox="1">
              <a:spLocks noChangeArrowheads="1"/>
            </p:cNvSpPr>
            <p:nvPr/>
          </p:nvSpPr>
          <p:spPr bwMode="auto">
            <a:xfrm>
              <a:off x="4192049" y="2724950"/>
              <a:ext cx="137678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pt-PT" b="1" dirty="0" smtClean="0">
                  <a:solidFill>
                    <a:schemeClr val="bg1"/>
                  </a:solidFill>
                </a:rPr>
                <a:t>Matéria orgânica</a:t>
              </a:r>
              <a:endParaRPr lang="pt-PT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8358188" y="6450013"/>
            <a:ext cx="785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+mn-ea"/>
              </a:rPr>
              <a:t>9/14</a:t>
            </a:r>
            <a:endParaRPr lang="pt-PT" b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  <a:ea typeface="+mn-ea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48093" y="4089197"/>
            <a:ext cx="861945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PT" sz="2200" dirty="0" smtClean="0"/>
              <a:t>Todos os seres vivos necessitam de </a:t>
            </a:r>
            <a:r>
              <a:rPr lang="pt-PT" sz="2200" b="1" dirty="0" smtClean="0">
                <a:solidFill>
                  <a:srgbClr val="008000"/>
                </a:solidFill>
              </a:rPr>
              <a:t>energia</a:t>
            </a:r>
            <a:r>
              <a:rPr lang="pt-PT" sz="2200" dirty="0" smtClean="0"/>
              <a:t> para realizarem as suas atividades e funções vitais, como o crescimento ou a reprodução. </a:t>
            </a:r>
          </a:p>
          <a:p>
            <a:pPr algn="just"/>
            <a:endParaRPr lang="pt-PT" sz="2200" dirty="0" smtClean="0"/>
          </a:p>
          <a:p>
            <a:pPr algn="just"/>
            <a:r>
              <a:rPr lang="pt-PT" sz="2200" dirty="0" smtClean="0"/>
              <a:t>Na quase totalidade dos ecossistemas da Terra, a energia é proveniente do Sol.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809" y="381477"/>
            <a:ext cx="4565480" cy="359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89546AA-8452-411D-BF15-5237846F5F27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FpL2kRLqMujywMAAPMNAAAdAAAAdW5pdmVyc2FsL2NvbW1vbl9tZXNzYWdlcy5sbmetV9tu2zYYvi/QdyAEFNgulrYDWhSDo4C2GFuILLkiHSc7QGAkxiFCka4ObrOrPc0ebE+yX5Sd2GkHS/UuDJi0v+8/fyQHZ19yhdaiKKXRp87bkzcOEjo1mdTLU2fOzn/64KCy4jrjymhx6mjjoDP35YuB4npZ86WA7y9fIDTIRVnCsnSb1dMayezUmQ2TUTSd4fA6CaJxlAz9seOOTL7i+gEFZml+L374+f2HL2/fvf9x8HqD7EJEpzgI9qmQZXr3pgNRyOIoSICNBElIrpjj9sNEcxb4IXHczZd+6FlMLjtYnMcxCVlCA98jiU+TMGI2BwFhxHPca1OjO74WqDJoLcVnVN0JqGAlC4FKJTP7Q2pgQ9fikDEvxgs/HCcsigKakNDb7jgu0RnyCv4Z+qInS4wpiYGg4KUovgOb2BJbOMJK9WOY+ONJAB/WuDCRyzsFn6qvHzMSOu5M6EOoKaEUj0kyjK6gTo4bRn0Q0QV00kUfxDWh0AGEHsKE+NIfY+ZHYdNBMaEs9keP7ZNyjYxWD4inKeDQqhBraeoSdpqOElnbSGU/K5R8nEPj+jj4RpO2hEhq265LuRbgQpEdrgsMzYh4TWU+zv1fk3PsB8RLoFRetEiYneHGGIfu16ZCXCnTBAB2ebbmOhXoRqS8hlZ6gL9lMrN/W3EIu/HkUy3/RLzaTM6rzdCFHrl6dXKcaz4LQCgWvNAdJugZ1d7Ifx1sXpcQaVWJfFUdimInEyf/ixfHxjXDlP5nUF3qcmREz+z3DYdCi5MYDjSY9qE03RFkCv0BspZzqbqj/PAcDM0KUYLEiwL5+raHzUvI2h78ErLZA78gQ+qzJj/ippTVwePEJrmt1bfrm8K5rUQlnmp8I24NzK4SfA0FgH1ZtkU/+Q5jvYq5VcVGvnY1dsMSgkNLXsEtCYFLSuYQf9aBcz4l2wy20riXiYWpVWalSMl7K49QmzpvE7Jq69QavS1MbncVL7dz0Krz2TFetMHFrdHZjsFDpJTgeDSBEbL0AaNJgIcEOjo0KOdVegfyfmtqnXUkau9EHjnHQLbJDhW8SO/++evvjhzPPGl30Wb3l14kMGmNPJBHst9CU4nyj0MkDA/3cXbRBbW5Q25xHa+UtoCb5GHG8GgyhRpTW1JTF+nhU3uXYYrjC5hze+lx3Ckv7kEkmDGqF4sNuWmEqp/1p+t0XSmpRR/scRLZBMz8WYI9z74r4EWhZHrfHi0Z4laomgeGggdGV7LRBIegIc/4RCarnoRWtrcTCwPXrp/Gbf21ij+uSvs8G7zeea39C1BLAwQUAAIACABaS9pEqrxD7gcDAAARCwAAJwAAAHVuaXZlcnNhbC9mbGFzaF9wdWJsaXNoaW5nX3NldHRpbmdzLnhtbNVW3U4aQRS+5ykm03gpqxarJbsYI5CSKhChsV6Zw87ATpyd2e7MgnjVp+mD9Ul6ZkcQojWoNanhAub8fOd3PiY8ukklmfLcCK0iulvdoYSrWDOhJhH9NmxvH1JiLCgGUiseUaUpOWpUwqwYSWGSAbcWTQ1BGGXqmY1oYm1WD4LZbFYVJsudVsvCIr6pxjoNspwbrizPg0zCHL/sPOOGNioVQkIvOtOskJwIhiko4bID2ZZgEhp4sxHE15NcF4qdaKlzkk9GEf1weOw+CxsP1RQpV64400ChE9s6MCZcPiAH4paThItJgokf1CiZCWaTiO7VHApaBw9RSmxfAziUE43FKHsHn3ILDCz4o49n+Y01C4EXsbmCVMRD1BBXf0Sbw6svl/3W+Wmn+/Vq2OudDjt9n0TpE6zjhMF6oBAT0kUe82WcEKyFOMG80WcM0vAwWBUtzMZarSXnzmSkJfa+9MJ9SEecdSHlK9MYXAvVRstdSsZYiJxH9DgXICkRFqSIl86mGBkrbDn/9qolQSzcM07OBvQ+vO9OnEBu+GpaC41xPY8bF7qQjMx1QaS45sRqgvUXKf5KOFkdDhnnOi2luD6WGCkw4lTwGWdHZU/vAP8W6BJDpAV64uZmklsf4UchbsmIj3WOuBymuOMoF8bjV58FnIEx96CwyHFrcNpptq463Wbr+5YrENgUVPxMcBw4TzP7FviAtSuNIaTU2M0VCOxMDIXh5XyYYKXZJmVuHDuBaTl0N8gSFMctMB+PiYoYV1Oogm8KGIMiWsk5gRivkHErNBW6MCjxy+KhzYsS9K5EqDLVCd4gDJYznm+CtrO797G2/+ng8HO9Gvz++Wv7Sac7WulLcNE8r5w8SSxLcnl458LAccHj1GDz4v9khsvWYJO2dnubWPW+bmJ17qmnv0I7m7hdQK6QON6FaRc5buIJFVlOilRYzv7l+r5gBV/17+T3921W8A1rfs21ezcl+9PyobP2sgmDR59eTpMKJVJshGPb5XutsV/bwbfSo6pKBdHWn7GNyh9QSwMEFAACAAgAWkvaRHkbvwy4AgAAWQoAACEAAAB1bml2ZXJzYWwvZmxhc2hfc2tpbl9zZXR0aW5ncy54bWyVVm1P2zAQ/r5fUXXfG/ZaJplKUDoJqRtoIL47yTWx6tiRfSnrv5/tOMRumzbLCQnfPY9970D0lonFh8mEZJJL9QyITBTaajrdhOU307RBlGKWSYEgcCakqiifLj7+dB9JHPISS+5AjeVsaAb9M3P3jaH4N77NrQwRMlnVVOzXspCzlGbbQslG5BddK/c1KM7E1iCvfsyXq8EHONP4gFBFPq2urYyj1Aq0BuvS95WViyxOU+DdS1fuG8npnzof/QFtxzRDR7v9ZGWIVtMC4iRf31oZxgtze1yVuZXzBIS/aKBfPlsZhHK6BxVffv/VyiBD1k39Pz1SK1nYhMac80V853BJczN+1qsrKxcJNiD70MUq+PS4WO8DkP81nHtix1VJ/mTzerAQbNFTDgtUDZCkO7U2Xcq3xwbNfMBiQ7k2gFDVg56M00+00d01sa7H/YE3JvLwLq/pIa+SNxUsW4dDZGzoCcvlnVsWIfZdF7ioYOeVgY+9skf+Nok9QgbKHvnMWQ6Pgu+PPTg0taSuynfU1/N8AYwVBDXH3Fu7U2e1L63t7OrAVa/oMJXMYWE3gtnXFJkUL6wCWz+SOFPrWXLkGhF0xwrH+GVx6f4ZodYkOdD7ljvdYAQZcjjVd85Ts63DpLlz3JbeGvdl+9ehD7E9T9As85spRaRZWZlo9XTieWZaTHqmyWmGTw6oB7GRIzkVVVtQL1Lysa8IiRBiXWRDYNmO2BCcJEEKSHI6ycRfcir7oqlSUCtTNAZd78S6FleyouTmB18ZvEEeEwaMLRNLc52g7L01A4XvAKAqK7vGbQ+tpWo4Mg474N4aKFzAQ5ERbaZuqNtucQ0bDPvNa0Y1pF8XfaOEuNhwgvBq/JLx4gkNI3oeaapdZNHwd6u4vzlazt1Gs60XLjN39p0UXWzsxxk0Svsv5T9QSwMEFAACAAgAWkvaRE4QfUbeAgAAIgoAACYAAAB1bml2ZXJzYWwvaHRtbF9wdWJsaXNoaW5nX3NldHRpbmdzLnhtbNVWUVMaMRB+51dk0vFRTq2tljlwHMGRqQVG6FifnOUSuIy55JrkQHzqr+kP6y/p5iIIo2XQ0U47PEA2u99+32azJD66zSSZcGOFVnW6W92hhKtEM6HGdfp1cLp9SIl1oBhIrXidKk3JUaMS58VQCpv2uXPoagnCKFvLXZ2mzuW1KJpOp1Vhc+N3tSwc4ttqorMoN9xy5biJcgkz/HKznFvaqFQIiYPpi2aF5EQwpKCEZwfyzGWSRsFrCMnN2OhCsRMttSFmPKzTd4fH/jP3CUhNkXHltdkGGr3Z1YAx4emA7Is7TlIuxinyPtinZCqYS+t0b9+joHf0GKXEDhLAo5xo1KLcPXzGHTBwEJYhn+O3zs4NwcRmCjKRDHCHePl12hxcn131Whfn7c7n60G3ez5o9wKJMiZaxYmj1UQxEtKFSfgiTwzOQZIib4wZgbQ8jpZNc7eRVivk/JoMtcTSl1GUjJCpnNXpsREgKREOpEgWuw7MmLtTIVGDj92tjpSjD4BBb5KCsXw50XzH+iomjUtdSEZmuiBS3HDiNEFFRYa/Uk6Wy01GRmelVYJ1xErBOJkIPuXsqKzSPeCfEl1hiqzASGzFXHIXMnwvxB0Z8pE2iMthgk2LdmEDfvVZwDlY+wAKc45b/fN2s3Xd7jRb37a8QGATUMkzwfEIeZa7t8AH1K40ppBSYzWXILAyCRSWl+fDBCvdNpG5ce4UJuWh+4MsQfG4BfIJmLiRYGsJVfBNARNQRCs5I5DgpbC+hSZCFxYtoVkCtH0RwRBKhCqpjnFAYTLDuNkEbWd37/3+h48Hh59q1ejXj5/ba4PuB0VPgs8WJsXJ2lGxGBeP71wc+Rv69GV3pvhbd/2q1d+kUJ3uJl7dz5t4XYRh0lsaJJuEXYJROAr+C9cOTq1xGJE4t6TIhOPsNRvyBU21/h8ktNwrNdUbqlh7Nf5dEWG1eDCsvBDi6MknTAXtq++6RuU3UEsDBBQAAgAIAFpL2kRstOJ3pQEAADYGAAAfAAAAdW5pdmVyc2FsL2h0bWxfc2tpbl9zZXR0aW5ncy5qc42UTW/CMAyG7/yKKrtOiH2y7YYGk5A4TBq3aYdQTKlI4yhNOxjiv68OX02ajsWX5uXhdew23naiarGYRS/R1j7b/bu7txqQZnQB164uWvSMdKY05CANNynKaZqBSCUwjyyPDid5dyZC/kxa79nmw4DKa3YM6YcFF3mdVgEHHdDy0J/LAPgdAtch8eckdmp17Wuq9XtWGIOyG6M0VbO6EnXGLcOu3uyq1+jBWIK+gC54DI5p36428uz40KeoczFmisvNBBPszni8SjQWct6Wf7lRoKtXvtoDvef+68ixE2luxgYyP/HoiaKdpM8qh0PexxFFEBZ8BqLm27PrD9Qxbhbk0WWap+ZID24o6rTiCTS69DSgcDFZeTW62adocgbWZk/c3VI4hOAb0A2r4T2FA6Iq1D9eoNKYUEcaaLPnJ1Qgn6cyOaTuUQQ5OizZtnXvXKg9/pA5Vwi9K7QM3NOsbXSELr6nGWcoHbPmXtZJ6NKLkBjKiwFNtQ6h5hgx/hih/WfEuDE8XmbVdKiG42kGgx7LBZKQcb0CPUUUVT1fl07uJ+/sfgFQSwMEFAACAAgAWkvaRB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FpL2kSUE7MiaQAAAG4AAAAcAAAAdW5pdmVyc2FsL2xvY2FsX3NldHRpbmdzLnhtbA3MMQ6DMAxA0Z1TWN4p7daBwMZWltIDWMRFkRwbkYDg9mT7w9Nv+zMKHLylYOrw9XgisM7mgy4Of9NQvxFSJvUkpuxQDaHvqlZsJvlyzgUmWIUu3iaOJTKPFIscdhGo4VNe/8Aem666AVBLAwQUAAIACAAUbUx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aS9pE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FtL2kQEeK194AkAAMYeAAAXAAAAdW5pdmVyc2FsL3VuaXZlcnNhbC5wbmftmWtUU1cWx+NrRnSUUkfCYlJSqWJrKykwvB8Ri0NtgdhaCRggFBSWQAhwhQgBotQWlFdn0QLKI6urrWgD4SUJUEKwhFBKTKZieCUQMZjUQAghkAfJDXOvnWn7deZzPmTd/PY9+3/3OWuffe66+8aZqPB9e5z3IBCIfaffDfsQgdjpgUDsiN/9J8hS2aB0hS7bgA/DTyKYQtRzCHamhkaGIhCd1XstH++C2C7r3VgAgdg/DP+2jZLvXkAgXAinw0I/upKgnossv5A6N7RgiihGYK8SHnza+8/lsMvflpSEHjnsfnjPyTO7VcdKyp66lSX6vHf5oN3Jlw7N7NxRktLCR/6klGWtNd6TBk+IxXMT2AFn9zstwj7R+/iNp9aNe2ft93/fzgXV5FK2rNi8qmggJxhBDc0eiicrleXmUZQUMGJdAsu0LVjwkr8TZH5y+lZCZ1F8WAXXutE+fnAbZGq+/9wR6SDnGOYJTATsSYzgXnlb4xF7fCdEvZg7xCDjMNraEbf7vzc7zr8YJyuDFU+UlMEqh21gAxvYwAY2sIENbGADG9jABjawgQ1sYAMb2OD/giCjWbZVDH917NWE/QW6vBrKg+nl/wkWzjvI5yiy4AHL2ngpMuHKwupyt8hlcPVTjDQQiAMKgUZggKGDRl7tB1FF3th5wZq2hm5Z/CZ/rTUwmaVlkMgpJpJwGFflpBnQCReet9ATXJaLvEcDRzkBaMjvbsFSG5uZm/1AUJO6nNZA7RbmOg+hJs6xaN/VvMZ/H8O5HzRkzqyi5oYoN7XVtMKPe5an6wbXvx1uIA+aro3SwCUiehBUk4lGq4G7de2ZtHmKSANBOiiiWXWltWp6XSyZm0Fu7iZxsFsmkf1xiQtXpSuYSV9002fPFJjpD6YxOxCIlXZTMuivqTLOGwbZ0pX51m5n6kEgw7co9MGYw9d5B/kpL0KoH3tSGrL+1Zs4S3OB6p59kM+2Cy50O53xx/CQHK1GWyCtMs3gBurpplSsecbwDv96ibrPCW2eHnXfd8Yr09rU2T3PykhAioIN0pEutRmc/lL8n0CAKKBZFyDVe41Xj0LxGMYH4uUmJZ0opOE6Z/XzaYI3FE7ktbYjR8MrxKHnWoXK/pQu35oxRtRmSlfv7UQhcT51rReksS6+nO+rUA7abwdO/RDxi9IMhtEiOm4r0wZlbhYd6BjK2lBsdMTf8rqWThPzSrGWhYu7Z+L0zn0rIQoUS4MhkIXptIv8xqlj3yDgKKSUJG9NsDhNQmV4tNxOjieZA8Iq0mfnE7LEv7x9YAQMW/dk8noDdY0oLMVrhk6rlj8qzsF+9XH57gM7WLl8fUH9iSzUDsVWdUEmhloZR0HrwIEonH+tv6boMfSAFXrfFC9NSH2Foda08RtV3xlkvXsc5BGS6zk9GWRrQXEh5pNkr2tS66xITQimEHh+zYua1/jzLGuKRJEGjv/wQNE19WOfuVdVcCBFj78Dxywa8JY3mhNRBHUy2VsRoCAdYajp7/H8Jny+ijsuCWwOW3nIy63d60RJ35AGj5V1zlp7y8s88HWCcyeq95IQiKGaXGGlDz7aPE2o7GOa6ifFIVGHkhovNZxh1pIUx7fXtXnV8E1LBlXCbimzby0RXaU38OpH2eyKivzykWOeDzclRUf5edyb+RmSScUHBt6Vx+mL0qKgTI5/+w3n7X9CIKTk9sFNVQ6TWiUu1kcnC7Wz6e3HDcA53FtJKFp87ox/tBJgMsIq7P4qCf571cOdOa58y7lCIMjuWZ5AlO+mkwBeohHHYyx2tIBXvDeS8LiexmY46ZNTAs1+by8kYhV+h5eDV7xzmooES2vZSw8N3Zwbr0uWNF1yuHfRaLr7SGK8/y/xIPxsD2WWcJR50yn19uknPv4DAu23loZbKFFXcrXExTe1eFKXV9l5qpw0c/0T0kwc2BE8yO1UOvqxNvSiOUeUQmui7EW/qRtod0FPzY1mAHtfrmvzVfbS1Pvwu7YhhkDgALqlv2t2CsrfPmEf9rMXpckwLX0/yXuUY8cA1W186fWlefQ7cM25SlVV+s7HCMnkn9LoUL75XhSSekThDh5wE6a5/znuNX/WrBKSirwFENS6D15UqN6WaEDScP9X+3nYWhFulKO3rhhXKFxq9tfDnPyM2jY+NHIoMvYhifzoV+lLL4Qd3c5EtBoFqSGAcXOKW2ycZA9ufJ7anK9YvYcrUiW94gHtxKuSNajkuSvZvhd7RBxxfYOnEori6zKncOtaHRcVYugTxV+/ibY8+XNdgXYEiZm8lZsqSCPA3Z4qfEL+RX8u5w1G0Qo00S/82eIQ9Cmenyf+fKG2nBj3WfmXsRR+KwtuhikLFj5F1gLSho5ZGTyVeuC8WpMdVtEEl7OnJFdGjPZ1upF3dD8WfI6z55rnNGWmn6uLL2tZh9wND8nFgMm8HcqsSoqsyLC6PoHDKPuU59VkaAfEAe5AFAMMrirr9PJdbqQmosJvEi1PkaVEUIVHKszyZ0Tz7NR+ouknfG3NhRWumNdU2lZMhGb+vY7/N/JbL4TSYaF2jn42h4jX8lz5NR0BdA6OtjlRqilUBtrvukkHl1PR9evCZHOuwrO+mmaRo2OqPxN/85vWxto4BqPsV8aoUyEtFIaz/igHiz+StBy08fis/ciNztvrVfKNkM2fq92n5FZC5Gz+tMoArUwvVYTdsuQMUuMZRctt/LipQuexXNk/uhw88sIqtiIZpwPtCeAgtIIUTRNlvu9nc3KrvpPtDMSTORuTOeiWlzzyoslHb0HTxhVUa8oX1IdJv/vg+NKzSd5KTpVYb4hOZsrFeGJ85tZHrnxh4UcqFb+Za3mGkdFXhYbRcSW/WfcBw3zD45U/uAulhD/UxwBDiBMVKtCSzZg6iQ90wNE5MovCF3mAJX9X6wedikftoYJrX3fgwgpbZtWz0fUdug74nBqXIaEUH7tN2dWq4OK9DXdjSBTyZGwl5zt/vjivfWmxLPtsj5IZ32MpNI0TQ4J0Aq/xmE7PJWG9mAVvDlYjlVbBENSILiGADKCCoU6YGnOQ3yG75iCjTA84oF6CNPCNKjy3v8KxAUks1CY1/ZZ47EuZtflN/pvnlGNTJISXwi1zMX95scxDcULIyXjGFGQ3b37S8LqHYbR+/BelTH5VW0kulD/1NMe6JULeq4ebAsKxuc2FEgl2pMeVv3UTyvlnq1JAFF+4rpoP8hmPToa3tuRQEvxWYecKN4c/f/VXsLdCJ/pbSPi/FDmBcbHo6Ftx7r+3UKGl6f69hZpl5GLwsBjCIL5cbuovc9JttNPA9D640TxU48lJMhdgkwRT3C1QM0zVcNgoWCkLfwcX0WLcah9e4JJ3SL94x/1NEaxx+lRUGPNkYsm/AVBLAwQUAAIACABbS9pEEZclJ0oAAABrAAAAGwAAAHVuaXZlcnNhbC91bml2ZXJzYWwucG5nLnhtbLOxr8jNUShLLSrOzM+zVTLUM1Cyt+PlsikoSi3LTC1XqACKGekZQICSQiUqtzwzpSQDKGRgYokQzEjNTM8osVUytzCHC+oDzQQAUEsBAgAAFAACAAgAWkvaREuoy6PLAwAA8w0AAB0AAAAAAAAAAQAAAAAAAAAAAHVuaXZlcnNhbC9jb21tb25fbWVzc2FnZXMubG5nUEsBAgAAFAACAAgAWkvaRKq8Q+4HAwAAEQsAACcAAAAAAAAAAQAAAAAABgQAAHVuaXZlcnNhbC9mbGFzaF9wdWJsaXNoaW5nX3NldHRpbmdzLnhtbFBLAQIAABQAAgAIAFpL2kR5G78MuAIAAFkKAAAhAAAAAAAAAAEAAAAAAFIHAAB1bml2ZXJzYWwvZmxhc2hfc2tpbl9zZXR0aW5ncy54bWxQSwECAAAUAAIACABaS9pEThB9Rt4CAAAiCgAAJgAAAAAAAAABAAAAAABJCgAAdW5pdmVyc2FsL2h0bWxfcHVibGlzaGluZ19zZXR0aW5ncy54bWxQSwECAAAUAAIACABaS9pEbLTid6UBAAA2BgAAHwAAAAAAAAABAAAAAABrDQAAdW5pdmVyc2FsL2h0bWxfc2tpbl9zZXR0aW5ncy5qc1BLAQIAABQAAgAIAFpL2kQa2uo7qgAAAB8BAAAaAAAAAAAAAAEAAAAAAE0PAAB1bml2ZXJzYWwvaTE4bl9wcmVzZXRzLnhtbFBLAQIAABQAAgAIAFpL2kSUE7MiaQAAAG4AAAAcAAAAAAAAAAEAAAAAAC8QAAB1bml2ZXJzYWwvbG9jYWxfc2V0dGluZ3MueG1sUEsBAgAAFAACAAgAFG1MRM6CCTfsAgAAiAgAABQAAAAAAAAAAQAAAAAA0hAAAHVuaXZlcnNhbC9wbGF5ZXIueG1sUEsBAgAAFAACAAgAWkvaRDXb2a1oAQAA8wIAACkAAAAAAAAAAQAAAAAA8BMAAHVuaXZlcnNhbC9za2luX2N1c3RvbWl6YXRpb25fc2V0dGluZ3MueG1sUEsBAgAAFAACAAgAW0vaRAR4rX3gCQAAxh4AABcAAAAAAAAAAAAAAAAAnxUAAHVuaXZlcnNhbC91bml2ZXJzYWwucG5nUEsBAgAAFAACAAgAW0vaRBGXJSdKAAAAawAAABsAAAAAAAAAAQAAAAAAtB8AAHVuaXZlcnNhbC91bml2ZXJzYWwucG5nLnhtbFBLBQYAAAAACwALAEkDAAA3IAAAAAA="/>
  <p:tag name="ISPRING_PRESENTATION_TITLE" val="ctic8_g1"/>
  <p:tag name="ISPRING_RESOURCE_PATHS_HASH_PRESENTER" val="3615d2fae2ab30c9bff8d1c2e980664763d3d20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317</Words>
  <Application>Microsoft Office PowerPoint</Application>
  <PresentationFormat>Apresentação no Ecrã (4:3)</PresentationFormat>
  <Paragraphs>80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ctic8_g1</dc:title>
  <dc:creator>Utilizador</dc:creator>
  <cp:lastModifiedBy>Convidado Convidado</cp:lastModifiedBy>
  <cp:revision>177</cp:revision>
  <dcterms:created xsi:type="dcterms:W3CDTF">2011-12-17T19:40:43Z</dcterms:created>
  <dcterms:modified xsi:type="dcterms:W3CDTF">2017-01-23T13:55:06Z</dcterms:modified>
</cp:coreProperties>
</file>